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1_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5" r:id="rId3"/>
    <p:sldId id="257" r:id="rId4"/>
    <p:sldId id="260" r:id="rId5"/>
    <p:sldId id="287" r:id="rId6"/>
    <p:sldId id="269" r:id="rId7"/>
    <p:sldId id="288" r:id="rId8"/>
    <p:sldId id="291" r:id="rId9"/>
    <p:sldId id="270" r:id="rId10"/>
    <p:sldId id="289" r:id="rId11"/>
    <p:sldId id="280" r:id="rId12"/>
    <p:sldId id="262" r:id="rId13"/>
    <p:sldId id="263" r:id="rId14"/>
    <p:sldId id="271" r:id="rId15"/>
    <p:sldId id="281" r:id="rId16"/>
    <p:sldId id="282" r:id="rId17"/>
    <p:sldId id="283" r:id="rId18"/>
    <p:sldId id="286" r:id="rId19"/>
    <p:sldId id="290" r:id="rId20"/>
    <p:sldId id="293" r:id="rId21"/>
  </p:sldIdLst>
  <p:sldSz cx="18288000" cy="10287000"/>
  <p:notesSz cx="6858000" cy="9144000"/>
  <p:embeddedFontLst>
    <p:embeddedFont>
      <p:font typeface="Abadi" panose="020B0604020104020204" pitchFamily="34" charset="0"/>
      <p:regular r:id="rId24"/>
    </p:embeddedFont>
    <p:embeddedFont>
      <p:font typeface="Aileron Heavy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ilroy ExtraBold" panose="00000900000000000000" charset="-52"/>
      <p:bold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Roboto Mono Light" panose="020B0604020202020204" charset="0"/>
      <p:regular r:id="rId35"/>
      <p:italic r:id="rId36"/>
    </p:embeddedFont>
    <p:embeddedFont>
      <p:font typeface="Roboto Mono Medium" panose="020B0604020202020204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E97B5A-42F5-C389-8C73-23A4765812C2}" name="Гость" initials="Го" userId="S::urn:spo:anon#d89a58b90a4bb3cf6c888e252a5ddd68824690395a38aedd31c84c4d1a6ff4cf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61C"/>
    <a:srgbClr val="F7F4FA"/>
    <a:srgbClr val="225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74669-8E17-86C2-37E1-130805FE5FD4}" v="3" dt="2021-01-13T05:30:28.106"/>
    <p1510:client id="{0734A52C-887E-8EDA-41E0-3080ABF67B56}" v="418" dt="2021-01-14T11:44:30.206"/>
    <p1510:client id="{1422ECBC-00B2-D7E9-4286-7FD9E8357751}" v="144" dt="2021-01-07T13:19:31.570"/>
    <p1510:client id="{1489C267-7F71-3A40-38FB-252EBBD6E807}" v="23" dt="2021-01-13T14:36:58.069"/>
    <p1510:client id="{159CB6D4-A27C-E62A-A1B1-C82C334A1979}" v="2" dt="2021-01-13T04:57:45.987"/>
    <p1510:client id="{17B5627A-115A-2AE1-0279-3C34A6256345}" v="220" dt="2021-01-09T11:32:27.582"/>
    <p1510:client id="{1B5C1C71-BB3D-3466-4941-15660B47E61A}" v="768" dt="2021-06-07T11:35:30.840"/>
    <p1510:client id="{22A91F44-2CDF-6DBC-3258-1BD5D8FF58EC}" v="10" dt="2021-06-10T10:17:13.008"/>
    <p1510:client id="{35897151-A440-0196-C30E-A247C590E98E}" v="4" dt="2021-06-09T11:42:10.149"/>
    <p1510:client id="{3AC0A17D-0147-E54D-E33E-732F7441B404}" v="342" dt="2021-01-07T08:36:06.591"/>
    <p1510:client id="{3B814280-4D2E-A8A3-045A-A6561E8DB832}" v="127" dt="2021-01-07T13:08:37.256"/>
    <p1510:client id="{3CA4D208-9F94-CE23-98D4-39B34425608B}" v="11" dt="2021-01-10T12:53:06.011"/>
    <p1510:client id="{4725C9C1-B217-8A3E-D312-94265B915F4E}" v="5" dt="2021-06-10T10:40:40.218"/>
    <p1510:client id="{53C195EE-C737-0649-A79F-FC38F376073B}" v="23" dt="2021-01-13T10:14:21.158"/>
    <p1510:client id="{63F688AD-35AB-1A34-37D0-EEB437062B56}" v="6" dt="2021-01-14T11:17:14.780"/>
    <p1510:client id="{68EC6BE5-8202-7E77-C079-424FBCCAA009}" v="153" dt="2021-01-13T10:41:51.993"/>
    <p1510:client id="{71ADE507-7FD3-23A0-8770-72A22EEA625C}" v="12" dt="2021-06-07T11:52:03.729"/>
    <p1510:client id="{77C0458A-13AB-0327-7612-838B4238E439}" v="488" dt="2021-01-06T18:38:48.207"/>
    <p1510:client id="{79A0CACF-65FD-BAD5-9925-6AD62B62A20B}" v="311" dt="2021-01-13T12:17:19.516"/>
    <p1510:client id="{7B3A9CBA-C705-EBE2-216C-A960D9282E65}" v="10" dt="2021-06-09T09:49:50.269"/>
    <p1510:client id="{7E83B813-8051-83CA-066B-28B700AB1362}" v="148" dt="2021-01-10T10:02:57.795"/>
    <p1510:client id="{7E844F51-8B6C-32BA-C549-9322770BB07A}" v="73" dt="2021-01-10T13:08:49.437"/>
    <p1510:client id="{7ECF019D-BC70-D2BB-EFB1-DAFCBD0F8FE0}" v="1043" dt="2021-01-05T12:03:27.688"/>
    <p1510:client id="{84309AA1-624D-C947-B6EC-5B998610FE9D}" v="83" dt="2021-01-13T12:17:34.937"/>
    <p1510:client id="{8709E8DC-C159-17D9-DF15-C1D5BFF7A2A1}" v="113" dt="2021-01-14T11:53:36.488"/>
    <p1510:client id="{93C2129A-E18C-C634-D189-2878663A9F05}" v="424" dt="2021-01-13T10:41:04.035"/>
    <p1510:client id="{946FD1D1-C570-3003-A089-C635FCDF5E35}" v="44" dt="2021-01-13T07:28:48.632"/>
    <p1510:client id="{95FA6B8C-EF75-4D68-B265-39F281B65A77}" v="178" dt="2021-06-07T11:53:03.480"/>
    <p1510:client id="{9F41AAFE-B1A7-262F-C647-16CDA8BCEB4B}" v="62" dt="2021-01-12T08:12:40.473"/>
    <p1510:client id="{9F97EDEE-CAE7-E142-FAFA-AE860D9BF4C1}" v="14" dt="2021-01-05T12:05:54.360"/>
    <p1510:client id="{A9E0AE24-5FE3-E74C-90BC-C441F7527C43}" v="432" dt="2021-06-07T11:50:53.943"/>
    <p1510:client id="{B3D3E394-ECFC-815A-AB36-25ECE3BDC0AB}" v="65" dt="2021-01-12T17:08:36.915"/>
    <p1510:client id="{B735BC2F-5594-2D52-05CA-1696453585EE}" v="37" dt="2021-01-13T12:13:48.777"/>
    <p1510:client id="{B79A33C7-5D61-D423-8D8C-685FF8C6F4B3}" v="24" dt="2021-01-10T12:19:44.101"/>
    <p1510:client id="{B966D527-00D7-5540-6D7F-5844B5F67624}" v="194" dt="2021-01-10T09:44:41.254"/>
    <p1510:client id="{BA3F2DBB-A9B9-E15A-6956-8EC5798AB285}" v="74" dt="2021-01-13T10:26:26.296"/>
    <p1510:client id="{BE4C2FE3-5DE9-F590-0E5F-A8B400B328C6}" v="20" dt="2021-01-13T10:38:30.430"/>
    <p1510:client id="{BEAAA857-BF52-85AF-3065-774630D4C780}" v="46" dt="2021-06-07T10:10:04.664"/>
    <p1510:client id="{BF40084B-BC27-3F2E-B447-54580BE135DF}" v="66" dt="2021-06-10T10:36:27.068"/>
    <p1510:client id="{C50583C9-2F4D-2C05-AF43-98AFA9173BCE}" v="31" dt="2021-01-11T15:48:07.965"/>
    <p1510:client id="{C684D390-9EB9-F4A0-6A94-2B542B3CD31D}" v="74" dt="2021-06-09T11:39:48.185"/>
    <p1510:client id="{C95735E9-BBB8-347C-6221-B5970E390BFE}" v="48" dt="2021-06-09T11:17:29.074"/>
    <p1510:client id="{CB158255-3201-4E54-28F3-B89A2C09EF81}" v="347" dt="2021-01-12T11:44:53.729"/>
    <p1510:client id="{CE900702-44B1-A0BF-C5B0-EBB069459B67}" v="15" dt="2021-06-10T10:37:33.514"/>
    <p1510:client id="{DCFB0F72-E606-6EA4-B071-A5523066B23F}" v="197" dt="2021-06-09T11:13:47.410"/>
    <p1510:client id="{E0321393-7DB4-8E6F-5AC6-7670CAFE7372}" v="98" dt="2021-01-11T07:54:19.577"/>
    <p1510:client id="{E1A6B73C-2563-E19D-E627-1995998E894F}" v="720" dt="2021-06-09T14:11:36.022"/>
    <p1510:client id="{E23A1879-031F-C59D-A63F-900CDBB9F1A7}" v="9" dt="2021-06-10T08:21:29.312"/>
    <p1510:client id="{ED6ED46D-4E13-5258-7738-4BEBE32A8683}" v="803" dt="2021-01-07T13:28:06.433"/>
    <p1510:client id="{EFABE8E0-75A2-CBE1-2B70-197CB09CCC7B}" v="35" dt="2021-06-08T11:09:08.473"/>
    <p1510:client id="{F882FB06-DDE7-2A4D-7206-30721C6C078F}" v="82" dt="2021-01-12T16:14:04.537"/>
    <p1510:client id="{FF8B400F-4ADF-2E18-621D-8AC6F5805A76}" v="378" dt="2021-01-13T11:27:09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19" y="31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67A3A6-F83C-40E4-957B-CA44E13CFE61}" authorId="{FDE97B5A-42F5-C389-8C73-23A4765812C2}" created="2021-06-09T11:13:47.410">
    <pc:sldMkLst xmlns:pc="http://schemas.microsoft.com/office/powerpoint/2013/main/command">
      <pc:docMk/>
      <pc:sldMk cId="0" sldId="257"/>
    </pc:sldMkLst>
    <p188:txBody>
      <a:bodyPr/>
      <a:lstStyle/>
      <a:p>
        <a:r>
          <a:rPr lang="ru-RU"/>
          <a:t>Актуальность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00807DB-2663-408E-BD22-4B043148F8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2C0718B-329E-4DCC-87DF-C8E9B92E2F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96467-493C-450C-80A1-B732E6C8E176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7384797-30DB-43EB-85C0-75925FEF17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22850D1-0DE6-4480-8BA9-9599EBB235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AD49-14EF-4664-BC87-9D4FD1BFA6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841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90CB2-29CB-45BC-9F10-FE5B32DE8296}" type="datetimeFigureOut">
              <a:rPr lang="ru-RU" smtClean="0"/>
              <a:t>14.06.2021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FC084-77CE-4241-9EE1-FF7C1AC210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269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15C0E-575C-45C8-B9CA-29DCD04B728F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9E09B-3851-4B7F-94F1-D8ED09DD5336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6EE03-4BD6-464F-97F3-AF4F7C87287C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BF9C7-27C5-41AD-99A2-45F9DC63A7BA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50CAC-9F84-4056-B9FE-2F77C9D50463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14F0-8993-46CC-BCC0-4628D6FDFA5E}" type="datetime1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78E7-50CB-4F5F-8203-0E66757FADA4}" type="datetime1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48C3-0D07-4F75-A2DD-BB7522756BE7}" type="datetime1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FB37-73B0-47FB-9576-E1708E1F26B9}" type="datetime1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020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B975D-2306-48D5-A45D-5522F79C1A35}" type="datetime1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AC7-B83D-4DB2-8FDA-2DB79C6B1663}" type="datetime1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314A-E6E7-446A-B170-AAB127D3C54E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544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5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microsoft.com/office/2018/10/relationships/comments" Target="../comments/modernComment_101_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764063" cy="10287000"/>
          </a:xfrm>
          <a:prstGeom prst="rect">
            <a:avLst/>
          </a:prstGeom>
          <a:solidFill>
            <a:srgbClr val="17161C"/>
          </a:solidFill>
        </p:spPr>
      </p:sp>
      <p:sp>
        <p:nvSpPr>
          <p:cNvPr id="3" name="TextBox 3"/>
          <p:cNvSpPr txBox="1"/>
          <p:nvPr/>
        </p:nvSpPr>
        <p:spPr>
          <a:xfrm>
            <a:off x="865414" y="1306829"/>
            <a:ext cx="10788346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224"/>
              </a:lnSpc>
            </a:pPr>
            <a:r>
              <a:rPr lang="en-US" sz="12000">
                <a:solidFill>
                  <a:srgbClr val="F7F4FA"/>
                </a:solidFill>
                <a:latin typeface="Aileron Heavy"/>
              </a:rPr>
              <a:t>URFU  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ts val="13224"/>
              </a:lnSpc>
            </a:pPr>
            <a:r>
              <a:rPr lang="en-US" sz="12000">
                <a:solidFill>
                  <a:srgbClr val="F7F4FA"/>
                </a:solidFill>
                <a:latin typeface="Aileron Heavy"/>
              </a:rPr>
              <a:t>FINDER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 flipV="1">
            <a:off x="16395449" y="6907444"/>
            <a:ext cx="1892551" cy="33795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63361" y="6069729"/>
            <a:ext cx="3095939" cy="287922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63361" y="2730061"/>
            <a:ext cx="3095939" cy="2879223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986671" y="2379992"/>
            <a:ext cx="700140" cy="700140"/>
            <a:chOff x="1371600" y="6705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B481D4-2757-4A0B-A5D5-49B3B6AA2D2E}"/>
              </a:ext>
            </a:extLst>
          </p:cNvPr>
          <p:cNvSpPr txBox="1"/>
          <p:nvPr/>
        </p:nvSpPr>
        <p:spPr>
          <a:xfrm>
            <a:off x="862894" y="4686423"/>
            <a:ext cx="1120176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3600">
                <a:solidFill>
                  <a:schemeClr val="bg1"/>
                </a:solidFill>
                <a:latin typeface="Roboto Mono Medium"/>
                <a:ea typeface="+mn-lt"/>
                <a:cs typeface="+mn-lt"/>
              </a:rPr>
              <a:t>Сервис - помощник в подборе направления </a:t>
            </a:r>
          </a:p>
          <a:p>
            <a:r>
              <a:rPr lang="ru-RU" sz="3600">
                <a:solidFill>
                  <a:schemeClr val="bg1"/>
                </a:solidFill>
                <a:latin typeface="Roboto Mono Medium"/>
                <a:ea typeface="+mn-lt"/>
                <a:cs typeface="+mn-lt"/>
              </a:rPr>
              <a:t>для поступления абитуриента в ВУЗ</a:t>
            </a:r>
            <a:endParaRPr lang="ru-RU" sz="3600">
              <a:solidFill>
                <a:schemeClr val="bg1"/>
              </a:solidFill>
              <a:latin typeface="Roboto Mono Medium"/>
              <a:ea typeface="Roboto Mono Medium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AF0D2-45E5-47E0-87CA-2B76AD3014D0}"/>
              </a:ext>
            </a:extLst>
          </p:cNvPr>
          <p:cNvSpPr txBox="1"/>
          <p:nvPr/>
        </p:nvSpPr>
        <p:spPr>
          <a:xfrm>
            <a:off x="862894" y="6381833"/>
            <a:ext cx="11723544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4400">
                <a:solidFill>
                  <a:schemeClr val="bg1"/>
                </a:solidFill>
                <a:latin typeface="Roboto Mono Light"/>
                <a:ea typeface="Roboto Mono Light"/>
              </a:rPr>
              <a:t>Команда: </a:t>
            </a:r>
            <a:r>
              <a:rPr lang="ru-RU" sz="4400">
                <a:solidFill>
                  <a:schemeClr val="bg1"/>
                </a:solidFill>
                <a:latin typeface="Roboto Mono Light"/>
                <a:ea typeface="Roboto Mono Light"/>
                <a:cs typeface="Calibri"/>
              </a:rPr>
              <a:t>Клюква, ППA1.ИРИТ-РТФ.HH П, АТ-02</a:t>
            </a:r>
            <a:endParaRPr lang="ru-RU" sz="4400">
              <a:solidFill>
                <a:schemeClr val="bg1"/>
              </a:solidFill>
              <a:latin typeface="Roboto Mono Light"/>
              <a:ea typeface="Roboto Mono Light"/>
            </a:endParaRPr>
          </a:p>
          <a:p>
            <a:endParaRPr lang="ru-RU" sz="4400">
              <a:solidFill>
                <a:schemeClr val="bg1"/>
              </a:solidFill>
              <a:latin typeface="Roboto Mono Light"/>
              <a:ea typeface="Roboto Mono Light"/>
              <a:cs typeface="Calibri"/>
            </a:endParaRPr>
          </a:p>
          <a:p>
            <a:r>
              <a:rPr lang="ru-RU" sz="4400">
                <a:solidFill>
                  <a:schemeClr val="bg1"/>
                </a:solidFill>
                <a:latin typeface="Roboto Mono Light"/>
                <a:ea typeface="Roboto Mono Light"/>
                <a:cs typeface="Calibri"/>
              </a:rPr>
              <a:t>Куратор: Е. В. Мочалова</a:t>
            </a:r>
            <a:endParaRPr lang="ru-RU" sz="4400">
              <a:solidFill>
                <a:schemeClr val="bg1"/>
              </a:solidFill>
              <a:latin typeface="Roboto Mono Light"/>
              <a:ea typeface="Roboto Mono Light" panose="00000009000000000000" pitchFamily="49" charset="0"/>
              <a:cs typeface="Calibri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4E9E4F9-5B92-4A0F-96F6-890E566E9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143" y="275223"/>
            <a:ext cx="4342857" cy="2514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5AA8982-A0DC-4E8D-93C2-48165893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latin typeface="Roboto Mono Medium"/>
                <a:ea typeface="Roboto Mono Medium"/>
              </a:rPr>
              <a:t>10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E6BFC-F0C2-4FF6-ABB0-27B141B81805}"/>
              </a:ext>
            </a:extLst>
          </p:cNvPr>
          <p:cNvSpPr txBox="1"/>
          <p:nvPr/>
        </p:nvSpPr>
        <p:spPr>
          <a:xfrm rot="-10800000" flipV="1">
            <a:off x="957532" y="658912"/>
            <a:ext cx="12749840" cy="1308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7900">
              <a:solidFill>
                <a:srgbClr val="17161C"/>
              </a:solidFill>
              <a:latin typeface="Gilroy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2D268-5994-4573-95C4-21DD762FBF7D}"/>
              </a:ext>
            </a:extLst>
          </p:cNvPr>
          <p:cNvSpPr txBox="1"/>
          <p:nvPr/>
        </p:nvSpPr>
        <p:spPr>
          <a:xfrm>
            <a:off x="1582948" y="2564202"/>
            <a:ext cx="151005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4000">
              <a:latin typeface="Roboto Mono Medium"/>
              <a:ea typeface="Roboto Mono Medium"/>
            </a:endParaRP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BB8B307-3907-4327-ACC9-A685A5099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2" y="404812"/>
            <a:ext cx="17735550" cy="88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-1642495" y="670578"/>
            <a:ext cx="19570342" cy="2868141"/>
            <a:chOff x="-14787505" y="298881"/>
            <a:chExt cx="26093789" cy="3824190"/>
          </a:xfrm>
        </p:grpSpPr>
        <p:sp>
          <p:nvSpPr>
            <p:cNvPr id="9" name="TextBox 9"/>
            <p:cNvSpPr txBox="1"/>
            <p:nvPr/>
          </p:nvSpPr>
          <p:spPr>
            <a:xfrm>
              <a:off x="0" y="3550264"/>
              <a:ext cx="11306284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  <a:spcBef>
                  <a:spcPct val="0"/>
                </a:spcBef>
              </a:pPr>
              <a:endParaRPr lang="en-US" sz="2599">
                <a:solidFill>
                  <a:srgbClr val="F7F4FA"/>
                </a:solidFill>
                <a:latin typeface="Robot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4787505" y="298881"/>
              <a:ext cx="17693781" cy="1477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/>
              <a:r>
                <a:rPr lang="ru-RU" sz="7200" b="1" dirty="0">
                  <a:solidFill>
                    <a:srgbClr val="17161C"/>
                  </a:solidFill>
                  <a:latin typeface="Gilroy ExtraBold"/>
                  <a:ea typeface="+mn-lt"/>
                  <a:cs typeface="+mn-lt"/>
                </a:rPr>
                <a:t>Предлагаемое решение</a:t>
              </a:r>
              <a:endParaRPr lang="ru-RU" sz="7200" dirty="0">
                <a:solidFill>
                  <a:srgbClr val="17161C"/>
                </a:solidFill>
                <a:latin typeface="Gilroy ExtraBold"/>
              </a:endParaRPr>
            </a:p>
          </p:txBody>
        </p:sp>
      </p:grp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30CBB0E3-C531-4DBD-A54B-938497FB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dirty="0" smtClean="0">
                <a:latin typeface="Roboto Mono Medium"/>
                <a:ea typeface="Roboto Mono Medium"/>
              </a:rPr>
              <a:pPr/>
              <a:t>11</a:t>
            </a:fld>
            <a:endParaRPr lang="en-US">
              <a:latin typeface="Roboto Mono Medium"/>
              <a:ea typeface="Roboto Mono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D1766-A2ED-442E-8384-5B880EA4044F}"/>
              </a:ext>
            </a:extLst>
          </p:cNvPr>
          <p:cNvSpPr txBox="1"/>
          <p:nvPr/>
        </p:nvSpPr>
        <p:spPr>
          <a:xfrm>
            <a:off x="8559941" y="2493922"/>
            <a:ext cx="113480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4400">
              <a:solidFill>
                <a:srgbClr val="F7F4FA"/>
              </a:solidFill>
              <a:latin typeface="Roboto Mono Medium"/>
              <a:ea typeface="Roboto Mono Light"/>
              <a:cs typeface="Calibri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6320111-0101-4FFA-AC38-BFB5C4E1EFFE}"/>
              </a:ext>
            </a:extLst>
          </p:cNvPr>
          <p:cNvSpPr/>
          <p:nvPr/>
        </p:nvSpPr>
        <p:spPr>
          <a:xfrm>
            <a:off x="15846697" y="1831782"/>
            <a:ext cx="1423357" cy="90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24">
            <a:extLst>
              <a:ext uri="{FF2B5EF4-FFF2-40B4-BE49-F238E27FC236}">
                <a16:creationId xmlns:a16="http://schemas.microsoft.com/office/drawing/2014/main" id="{FB3B80ED-0A34-4060-9675-4FD347F37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192732" y="7404259"/>
            <a:ext cx="3095939" cy="2879223"/>
          </a:xfrm>
          <a:prstGeom prst="rect">
            <a:avLst/>
          </a:prstGeom>
        </p:spPr>
      </p:pic>
      <p:grpSp>
        <p:nvGrpSpPr>
          <p:cNvPr id="11" name="Group 21">
            <a:extLst>
              <a:ext uri="{FF2B5EF4-FFF2-40B4-BE49-F238E27FC236}">
                <a16:creationId xmlns:a16="http://schemas.microsoft.com/office/drawing/2014/main" id="{367E45D9-3AB3-4BE1-B339-FA41D49BEA42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14904628" y="7163059"/>
            <a:ext cx="701262" cy="734720"/>
            <a:chOff x="1362808" y="6434629"/>
            <a:chExt cx="10990384" cy="11514742"/>
          </a:xfrm>
        </p:grpSpPr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EF06D3F3-E814-4FB3-B0D8-71C5325D07E0}"/>
                </a:ext>
              </a:extLst>
            </p:cNvPr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12" name="Picture 22">
            <a:extLst>
              <a:ext uri="{FF2B5EF4-FFF2-40B4-BE49-F238E27FC236}">
                <a16:creationId xmlns:a16="http://schemas.microsoft.com/office/drawing/2014/main" id="{477A9F3A-3A86-43A7-A3AC-4B52F17F5F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3484" y="6867103"/>
            <a:ext cx="1711260" cy="341989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внутренний, ноутбук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ABBB37B-3F9A-4D4B-BB8F-CE9EE468F7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90" y="1831782"/>
            <a:ext cx="11831208" cy="78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2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275"/>
            <a:ext cx="6768332" cy="10287000"/>
          </a:xfrm>
          <a:prstGeom prst="rect">
            <a:avLst/>
          </a:prstGeom>
          <a:solidFill>
            <a:srgbClr val="17161C"/>
          </a:solidFill>
        </p:spPr>
      </p:sp>
      <p:sp>
        <p:nvSpPr>
          <p:cNvPr id="3" name="TextBox 3"/>
          <p:cNvSpPr txBox="1"/>
          <p:nvPr/>
        </p:nvSpPr>
        <p:spPr>
          <a:xfrm>
            <a:off x="710432" y="1004455"/>
            <a:ext cx="60579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ru-RU" sz="7700" b="1" i="0" u="none" strike="noStrike">
                <a:solidFill>
                  <a:schemeClr val="bg1">
                    <a:lumMod val="95000"/>
                  </a:schemeClr>
                </a:solidFill>
                <a:effectLst/>
                <a:latin typeface="Gilroy ExtraBold" panose="00000900000000000000" pitchFamily="50" charset="-52"/>
              </a:rPr>
              <a:t>Требования к продукту</a:t>
            </a:r>
            <a:r>
              <a:rPr lang="ru-RU" sz="7700" b="0" i="0">
                <a:solidFill>
                  <a:schemeClr val="bg1">
                    <a:lumMod val="95000"/>
                  </a:schemeClr>
                </a:solidFill>
                <a:effectLst/>
                <a:latin typeface="Gilroy ExtraBold" panose="00000900000000000000" pitchFamily="50" charset="-52"/>
              </a:rPr>
              <a:t>​</a:t>
            </a:r>
            <a:endParaRPr lang="en-US" sz="7700">
              <a:solidFill>
                <a:schemeClr val="bg1">
                  <a:lumMod val="95000"/>
                </a:schemeClr>
              </a:solidFill>
              <a:latin typeface="Gilroy ExtraBold" panose="00000900000000000000" pitchFamily="50" charset="-52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15845" y="806222"/>
            <a:ext cx="257109" cy="3766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V="1">
            <a:off x="748112" y="7632858"/>
            <a:ext cx="1892551" cy="33795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920342" y="6270719"/>
            <a:ext cx="3095939" cy="2879223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 rot="5400000">
            <a:off x="3557853" y="5812291"/>
            <a:ext cx="700140" cy="700140"/>
            <a:chOff x="1371600" y="6705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11" name="Picture 5">
            <a:extLst>
              <a:ext uri="{FF2B5EF4-FFF2-40B4-BE49-F238E27FC236}">
                <a16:creationId xmlns:a16="http://schemas.microsoft.com/office/drawing/2014/main" id="{D923C570-C718-4EFE-B77C-6B254E5464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15845" y="3601761"/>
            <a:ext cx="257109" cy="376665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9CB8875F-BC9A-4D34-B5AD-3D6EFB3FFB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15845" y="5987545"/>
            <a:ext cx="257109" cy="376665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2744235F-CDCA-4CFF-A0DD-1821D7927F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15845" y="8136104"/>
            <a:ext cx="257109" cy="376665"/>
          </a:xfrm>
          <a:prstGeom prst="rect">
            <a:avLst/>
          </a:prstGeom>
        </p:spPr>
      </p:pic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F536B72B-F94C-437C-A9D2-DDC8C9F17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latin typeface="Roboto Mono Medium"/>
                <a:ea typeface="Roboto Mono Medium"/>
              </a:rPr>
              <a:t>12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8CE21-A5E7-4B98-B27A-316D8D0DB387}"/>
              </a:ext>
            </a:extLst>
          </p:cNvPr>
          <p:cNvSpPr txBox="1"/>
          <p:nvPr/>
        </p:nvSpPr>
        <p:spPr>
          <a:xfrm>
            <a:off x="8289985" y="687957"/>
            <a:ext cx="955806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latin typeface="Roboto Mono Medium"/>
                <a:ea typeface="+mn-lt"/>
                <a:cs typeface="+mn-lt"/>
              </a:rPr>
              <a:t>Начальный экран с приветствием и кратким пояснением смысла опроса и использованной в опросе методике.</a:t>
            </a:r>
            <a:endParaRPr lang="ru-RU" sz="2800">
              <a:latin typeface="Roboto Mono Medium"/>
              <a:ea typeface="Roboto Mono Medium"/>
              <a:cs typeface="Calibri"/>
            </a:endParaRPr>
          </a:p>
          <a:p>
            <a:pPr algn="l"/>
            <a:endParaRPr lang="ru-RU" sz="2800">
              <a:latin typeface="Roboto Mono Medium"/>
              <a:ea typeface="Roboto Mono Medium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EA778-E69D-48DE-8BCF-6EB45D9ED948}"/>
              </a:ext>
            </a:extLst>
          </p:cNvPr>
          <p:cNvSpPr txBox="1"/>
          <p:nvPr/>
        </p:nvSpPr>
        <p:spPr>
          <a:xfrm>
            <a:off x="8346597" y="3009002"/>
            <a:ext cx="9514933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latin typeface="Roboto Mono Medium"/>
                <a:ea typeface="+mn-lt"/>
                <a:cs typeface="+mn-lt"/>
              </a:rPr>
              <a:t>Возможность пройти опрос и получить результат в виде списка подходящих направлений обучения в </a:t>
            </a:r>
            <a:r>
              <a:rPr lang="ru-RU" sz="2800" err="1">
                <a:latin typeface="Roboto Mono Medium"/>
                <a:ea typeface="+mn-lt"/>
                <a:cs typeface="+mn-lt"/>
              </a:rPr>
              <a:t>УрФУ</a:t>
            </a:r>
            <a:r>
              <a:rPr lang="ru-RU" sz="2800">
                <a:latin typeface="Roboto Mono Medium"/>
                <a:ea typeface="+mn-lt"/>
                <a:cs typeface="+mn-lt"/>
              </a:rPr>
              <a:t>.</a:t>
            </a:r>
          </a:p>
          <a:p>
            <a:pPr algn="l"/>
            <a:endParaRPr lang="ru-RU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4EF1C-9DA4-47B3-BE66-6CC6153E3F44}"/>
              </a:ext>
            </a:extLst>
          </p:cNvPr>
          <p:cNvSpPr txBox="1"/>
          <p:nvPr/>
        </p:nvSpPr>
        <p:spPr>
          <a:xfrm>
            <a:off x="8338509" y="5761368"/>
            <a:ext cx="9213010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>
                <a:latin typeface="Roboto Mono Medium"/>
                <a:ea typeface="+mn-lt"/>
                <a:cs typeface="+mn-lt"/>
              </a:rPr>
              <a:t>Возможность получения дополнительной информации о каждом направлении обучения.</a:t>
            </a:r>
          </a:p>
          <a:p>
            <a:pPr algn="l"/>
            <a:endParaRPr lang="ru-RU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D7DB3C-7690-4E17-8C2A-54CB4F82F0AD}"/>
              </a:ext>
            </a:extLst>
          </p:cNvPr>
          <p:cNvSpPr txBox="1"/>
          <p:nvPr/>
        </p:nvSpPr>
        <p:spPr>
          <a:xfrm>
            <a:off x="8287289" y="7802053"/>
            <a:ext cx="9514934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latin typeface="Roboto Mono Medium"/>
                <a:ea typeface="+mn-lt"/>
                <a:cs typeface="+mn-lt"/>
              </a:rPr>
              <a:t>Возможность отсортировать полученный список по предметам ЕГЭ и баллами за экзамены.</a:t>
            </a:r>
          </a:p>
          <a:p>
            <a:pPr algn="l"/>
            <a:endParaRPr lang="ru-RU" dirty="0"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567" y="444449"/>
            <a:ext cx="11750806" cy="1599572"/>
            <a:chOff x="0" y="-325826"/>
            <a:chExt cx="14345025" cy="3282951"/>
          </a:xfrm>
        </p:grpSpPr>
        <p:sp>
          <p:nvSpPr>
            <p:cNvPr id="3" name="TextBox 3"/>
            <p:cNvSpPr txBox="1"/>
            <p:nvPr/>
          </p:nvSpPr>
          <p:spPr>
            <a:xfrm>
              <a:off x="0" y="-325826"/>
              <a:ext cx="14345025" cy="32829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ru-RU" sz="8000">
                  <a:solidFill>
                    <a:srgbClr val="17161C"/>
                  </a:solidFill>
                  <a:latin typeface="Gilroy ExtraBold" panose="00000900000000000000" pitchFamily="50" charset="-52"/>
                </a:rPr>
                <a:t>Технологический стек</a:t>
              </a:r>
              <a:endParaRPr lang="en-US" sz="8000">
                <a:solidFill>
                  <a:srgbClr val="17161C"/>
                </a:solidFill>
                <a:latin typeface="Gilroy ExtraBold" panose="00000900000000000000" pitchFamily="50" charset="-52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53477"/>
              <a:ext cx="12590988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en-US" sz="2599">
                <a:solidFill>
                  <a:srgbClr val="17161C"/>
                </a:solidFill>
                <a:latin typeface="Roboto"/>
              </a:endParaRP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84615" y="1028700"/>
            <a:ext cx="257109" cy="37666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 flipV="1">
            <a:off x="16395449" y="6907444"/>
            <a:ext cx="1892551" cy="3379556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F527B64-35BB-4BDA-B8F0-11FEE3E0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latin typeface="Roboto Mono Medium"/>
                <a:ea typeface="Roboto Mono Medium"/>
              </a:rPr>
              <a:t>13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78CE0-582E-41E1-9F1A-43EAF559C0B4}"/>
              </a:ext>
            </a:extLst>
          </p:cNvPr>
          <p:cNvSpPr txBox="1"/>
          <p:nvPr/>
        </p:nvSpPr>
        <p:spPr>
          <a:xfrm>
            <a:off x="10338758" y="1033013"/>
            <a:ext cx="58702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3600">
              <a:latin typeface="Roboto Mono Medium"/>
              <a:ea typeface="Roboto Mono Medium"/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0B60CD1-0CAA-49A7-8048-A63BEAB9F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854" y="2359704"/>
            <a:ext cx="2743200" cy="274320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2F08B28E-E2CF-42E3-A4F7-7CC0D8DE3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113" y="6723130"/>
            <a:ext cx="2743200" cy="2743200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C56F0C53-C762-4A9F-894F-60EC8F568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3787" y="2386326"/>
            <a:ext cx="1959049" cy="2727198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69CCA67-2793-4938-B8AC-942EE3CCF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4761" y="6944431"/>
            <a:ext cx="2743200" cy="21859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334779"/>
            <a:ext cx="13940433" cy="2462213"/>
            <a:chOff x="-5556" y="-472053"/>
            <a:chExt cx="18587244" cy="3282950"/>
          </a:xfrm>
        </p:grpSpPr>
        <p:sp>
          <p:nvSpPr>
            <p:cNvPr id="3" name="TextBox 3"/>
            <p:cNvSpPr txBox="1"/>
            <p:nvPr/>
          </p:nvSpPr>
          <p:spPr>
            <a:xfrm>
              <a:off x="-5556" y="-472053"/>
              <a:ext cx="18587244" cy="32829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ru-RU" sz="8000">
                  <a:solidFill>
                    <a:srgbClr val="17161C"/>
                  </a:solidFill>
                  <a:latin typeface="Gilroy ExtraBold"/>
                </a:rPr>
                <a:t>Схема работы </a:t>
              </a:r>
              <a:endParaRPr lang="en-US" sz="8000">
                <a:solidFill>
                  <a:srgbClr val="17161C"/>
                </a:solidFill>
                <a:latin typeface="Gilroy ExtraBold"/>
              </a:endParaRPr>
            </a:p>
            <a:p>
              <a:pPr>
                <a:lnSpc>
                  <a:spcPts val="9600"/>
                </a:lnSpc>
              </a:pPr>
              <a:r>
                <a:rPr lang="ru-RU" sz="8000">
                  <a:solidFill>
                    <a:srgbClr val="17161C"/>
                  </a:solidFill>
                  <a:latin typeface="Gilroy ExtraBold"/>
                </a:rPr>
                <a:t>продукта</a:t>
              </a:r>
              <a:endParaRPr lang="en-US" sz="8000">
                <a:solidFill>
                  <a:srgbClr val="17161C"/>
                </a:solidFill>
                <a:latin typeface="Gilroy Extra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53477"/>
              <a:ext cx="12590988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en-US" sz="2599">
                <a:solidFill>
                  <a:srgbClr val="17161C"/>
                </a:solidFill>
                <a:latin typeface="Roboto"/>
              </a:endParaRP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84615" y="1028700"/>
            <a:ext cx="257109" cy="37666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0" y="6907444"/>
            <a:ext cx="1892551" cy="3379556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B7905F2A-0AEB-42A1-937F-D53AAD06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latin typeface="Roboto Mono Medium"/>
                <a:ea typeface="Roboto Mono Medium"/>
              </a:rPr>
              <a:t>14</a:t>
            </a:r>
            <a:endParaRPr lang="ru-RU" dirty="0"/>
          </a:p>
        </p:txBody>
      </p:sp>
      <p:sp>
        <p:nvSpPr>
          <p:cNvPr id="7" name="Прямоугольник: усеченные верхние углы 6">
            <a:extLst>
              <a:ext uri="{FF2B5EF4-FFF2-40B4-BE49-F238E27FC236}">
                <a16:creationId xmlns:a16="http://schemas.microsoft.com/office/drawing/2014/main" id="{D7B82C1A-9AED-4B68-B521-4DCA64BC08BB}"/>
              </a:ext>
            </a:extLst>
          </p:cNvPr>
          <p:cNvSpPr/>
          <p:nvPr/>
        </p:nvSpPr>
        <p:spPr>
          <a:xfrm>
            <a:off x="6681157" y="1537658"/>
            <a:ext cx="3687791" cy="2738886"/>
          </a:xfrm>
          <a:prstGeom prst="snip2SameRect">
            <a:avLst/>
          </a:prstGeom>
          <a:solidFill>
            <a:srgbClr val="F7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53B9A8DC-C335-4C90-9C8E-D0F007EAA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589" y="85205"/>
            <a:ext cx="8716991" cy="101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1816" y="493412"/>
            <a:ext cx="21203922" cy="2015120"/>
            <a:chOff x="-235668" y="-260542"/>
            <a:chExt cx="28271897" cy="2686826"/>
          </a:xfrm>
        </p:grpSpPr>
        <p:sp>
          <p:nvSpPr>
            <p:cNvPr id="3" name="TextBox 3"/>
            <p:cNvSpPr txBox="1"/>
            <p:nvPr/>
          </p:nvSpPr>
          <p:spPr>
            <a:xfrm>
              <a:off x="-235668" y="-260542"/>
              <a:ext cx="28271897" cy="16414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ru-RU" sz="8000">
                  <a:solidFill>
                    <a:srgbClr val="17161C"/>
                  </a:solidFill>
                  <a:latin typeface="Gilroy ExtraBold"/>
                </a:rPr>
                <a:t> Г</a:t>
              </a:r>
              <a:r>
                <a:rPr lang="ru-RU" sz="6600">
                  <a:solidFill>
                    <a:srgbClr val="17161C"/>
                  </a:solidFill>
                  <a:latin typeface="Gilroy ExtraBold"/>
                </a:rPr>
                <a:t>лавная страница:</a:t>
              </a:r>
              <a:endParaRPr lang="en-US" sz="6600">
                <a:solidFill>
                  <a:srgbClr val="17161C"/>
                </a:solidFill>
                <a:latin typeface="Gilroy Extra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53477"/>
              <a:ext cx="12590988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en-US" sz="2599">
                <a:solidFill>
                  <a:srgbClr val="17161C"/>
                </a:solidFill>
                <a:latin typeface="Roboto"/>
              </a:endParaRPr>
            </a:p>
          </p:txBody>
        </p:sp>
      </p:grpSp>
      <p:pic>
        <p:nvPicPr>
          <p:cNvPr id="13" name="Picture 20">
            <a:extLst>
              <a:ext uri="{FF2B5EF4-FFF2-40B4-BE49-F238E27FC236}">
                <a16:creationId xmlns:a16="http://schemas.microsoft.com/office/drawing/2014/main" id="{DCDAC252-C4C8-47CF-8351-B61701683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5090254" y="3529037"/>
            <a:ext cx="3095939" cy="2879223"/>
          </a:xfrm>
          <a:prstGeom prst="rect">
            <a:avLst/>
          </a:prstGeom>
        </p:spPr>
      </p:pic>
      <p:grpSp>
        <p:nvGrpSpPr>
          <p:cNvPr id="14" name="Group 21">
            <a:extLst>
              <a:ext uri="{FF2B5EF4-FFF2-40B4-BE49-F238E27FC236}">
                <a16:creationId xmlns:a16="http://schemas.microsoft.com/office/drawing/2014/main" id="{AD84B543-3A5D-4AC4-8237-21D6938E9E95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16288153" y="3328435"/>
            <a:ext cx="700140" cy="700140"/>
            <a:chOff x="1371600" y="6705600"/>
            <a:chExt cx="10972800" cy="10972800"/>
          </a:xfrm>
        </p:grpSpPr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9CC3A14A-DA5E-4EB6-BD45-97130637D7AA}"/>
                </a:ext>
              </a:extLst>
            </p:cNvPr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17" name="Picture 24">
            <a:extLst>
              <a:ext uri="{FF2B5EF4-FFF2-40B4-BE49-F238E27FC236}">
                <a16:creationId xmlns:a16="http://schemas.microsoft.com/office/drawing/2014/main" id="{0CC8AAC9-A098-43E9-8BF3-C1752C29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5090255" y="6886965"/>
            <a:ext cx="3095939" cy="2879223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DFCD5599-9B92-485E-849A-A966F6B4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latin typeface="Roboto Mono Medium"/>
                <a:ea typeface="Roboto Mono Medium"/>
              </a:rPr>
              <a:t>15</a:t>
            </a:r>
            <a:endParaRPr lang="en-US" dirty="0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633CE07F-8B8D-43C7-B4CE-937095103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26" y="2130192"/>
            <a:ext cx="15963180" cy="788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1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567" y="515024"/>
            <a:ext cx="13940433" cy="1993508"/>
            <a:chOff x="0" y="-231726"/>
            <a:chExt cx="18587244" cy="2658010"/>
          </a:xfrm>
        </p:grpSpPr>
        <p:sp>
          <p:nvSpPr>
            <p:cNvPr id="3" name="TextBox 3"/>
            <p:cNvSpPr txBox="1"/>
            <p:nvPr/>
          </p:nvSpPr>
          <p:spPr>
            <a:xfrm>
              <a:off x="0" y="-231726"/>
              <a:ext cx="18587244" cy="15295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ru-RU" sz="6600">
                  <a:solidFill>
                    <a:srgbClr val="17161C"/>
                  </a:solidFill>
                  <a:latin typeface="Gilroy ExtraBold"/>
                </a:rPr>
                <a:t>Страница вопроса:</a:t>
              </a:r>
              <a:endParaRPr lang="en-US" sz="6600">
                <a:solidFill>
                  <a:srgbClr val="17161C"/>
                </a:solidFill>
                <a:latin typeface="Gilroy Extra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53477"/>
              <a:ext cx="12590988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en-US" sz="2599">
                <a:solidFill>
                  <a:srgbClr val="17161C"/>
                </a:solidFill>
                <a:latin typeface="Roboto"/>
              </a:endParaRPr>
            </a:p>
          </p:txBody>
        </p:sp>
      </p:grpSp>
      <p:pic>
        <p:nvPicPr>
          <p:cNvPr id="17" name="Picture 24">
            <a:extLst>
              <a:ext uri="{FF2B5EF4-FFF2-40B4-BE49-F238E27FC236}">
                <a16:creationId xmlns:a16="http://schemas.microsoft.com/office/drawing/2014/main" id="{0CC8AAC9-A098-43E9-8BF3-C1752C29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311248" y="8713125"/>
            <a:ext cx="3095939" cy="2879223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DFCD5599-9B92-485E-849A-A966F6B4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Roboto Mono Medium"/>
                <a:ea typeface="Roboto Mono Medium"/>
              </a:rPr>
              <a:t>1</a:t>
            </a:r>
            <a:r>
              <a:rPr lang="ru-RU" dirty="0">
                <a:latin typeface="Roboto Mono Medium"/>
                <a:ea typeface="Roboto Mono Medium"/>
              </a:rPr>
              <a:t>6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25408A-5D71-44D8-AF18-64C61C1E9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49" y="1959897"/>
            <a:ext cx="14434261" cy="698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1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567" y="515024"/>
            <a:ext cx="13940433" cy="1993508"/>
            <a:chOff x="0" y="-231726"/>
            <a:chExt cx="18587244" cy="2658010"/>
          </a:xfrm>
        </p:grpSpPr>
        <p:sp>
          <p:nvSpPr>
            <p:cNvPr id="3" name="TextBox 3"/>
            <p:cNvSpPr txBox="1"/>
            <p:nvPr/>
          </p:nvSpPr>
          <p:spPr>
            <a:xfrm>
              <a:off x="0" y="-231726"/>
              <a:ext cx="18587244" cy="15295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ru-RU" sz="6600">
                  <a:solidFill>
                    <a:srgbClr val="17161C"/>
                  </a:solidFill>
                  <a:latin typeface="Gilroy ExtraBold"/>
                </a:rPr>
                <a:t>Результаты:</a:t>
              </a:r>
              <a:endParaRPr lang="en-US" sz="6600">
                <a:solidFill>
                  <a:srgbClr val="17161C"/>
                </a:solidFill>
                <a:latin typeface="Gilroy Extra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53477"/>
              <a:ext cx="12590988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en-US" sz="2599">
                <a:solidFill>
                  <a:srgbClr val="17161C"/>
                </a:solidFill>
                <a:latin typeface="Roboto"/>
              </a:endParaRPr>
            </a:p>
          </p:txBody>
        </p:sp>
      </p:grpSp>
      <p:pic>
        <p:nvPicPr>
          <p:cNvPr id="13" name="Picture 20">
            <a:extLst>
              <a:ext uri="{FF2B5EF4-FFF2-40B4-BE49-F238E27FC236}">
                <a16:creationId xmlns:a16="http://schemas.microsoft.com/office/drawing/2014/main" id="{DCDAC252-C4C8-47CF-8351-B61701683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539267" y="8199688"/>
            <a:ext cx="3095939" cy="2879223"/>
          </a:xfrm>
          <a:prstGeom prst="rect">
            <a:avLst/>
          </a:prstGeom>
        </p:spPr>
      </p:pic>
      <p:pic>
        <p:nvPicPr>
          <p:cNvPr id="17" name="Picture 24">
            <a:extLst>
              <a:ext uri="{FF2B5EF4-FFF2-40B4-BE49-F238E27FC236}">
                <a16:creationId xmlns:a16="http://schemas.microsoft.com/office/drawing/2014/main" id="{0CC8AAC9-A098-43E9-8BF3-C1752C29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6539267" y="4769646"/>
            <a:ext cx="3095939" cy="2879223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DFCD5599-9B92-485E-849A-A966F6B4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4" name="Group 21">
            <a:extLst>
              <a:ext uri="{FF2B5EF4-FFF2-40B4-BE49-F238E27FC236}">
                <a16:creationId xmlns:a16="http://schemas.microsoft.com/office/drawing/2014/main" id="{AD84B543-3A5D-4AC4-8237-21D6938E9E95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16299577" y="4543426"/>
            <a:ext cx="700140" cy="700140"/>
            <a:chOff x="1371600" y="6705600"/>
            <a:chExt cx="10972800" cy="10972800"/>
          </a:xfrm>
        </p:grpSpPr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9CC3A14A-DA5E-4EB6-BD45-97130637D7AA}"/>
                </a:ext>
              </a:extLst>
            </p:cNvPr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1DCBA6-DB22-424E-824F-EA43CBCBB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060" y="1685497"/>
            <a:ext cx="16027879" cy="812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9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7692" y="611223"/>
            <a:ext cx="10175728" cy="1249109"/>
            <a:chOff x="-499343" y="-556636"/>
            <a:chExt cx="13090365" cy="3058492"/>
          </a:xfrm>
        </p:grpSpPr>
        <p:sp>
          <p:nvSpPr>
            <p:cNvPr id="3" name="TextBox 3"/>
            <p:cNvSpPr txBox="1"/>
            <p:nvPr/>
          </p:nvSpPr>
          <p:spPr>
            <a:xfrm>
              <a:off x="-499343" y="-556636"/>
              <a:ext cx="13090365" cy="30144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ru-RU" sz="8000" b="1">
                  <a:solidFill>
                    <a:schemeClr val="bg1">
                      <a:lumMod val="95000"/>
                    </a:schemeClr>
                  </a:solidFill>
                  <a:latin typeface="Gilroy ExtraBold"/>
                </a:rPr>
                <a:t>Заключение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29049"/>
              <a:ext cx="12590988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en-US" sz="2599">
                <a:solidFill>
                  <a:srgbClr val="F7F4FA"/>
                </a:solidFill>
                <a:latin typeface="Roboto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0"/>
            <a:ext cx="5144355" cy="10287000"/>
          </a:xfrm>
          <a:prstGeom prst="rect">
            <a:avLst/>
          </a:prstGeom>
          <a:solidFill>
            <a:srgbClr val="F7F4FA"/>
          </a:solidFill>
        </p:spPr>
        <p:txBody>
          <a:bodyPr/>
          <a:lstStyle/>
          <a:p>
            <a:endParaRPr lang="ru-RU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028700" y="1463786"/>
            <a:ext cx="3095939" cy="2879223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 rot="-10800000">
            <a:off x="2226039" y="1011410"/>
            <a:ext cx="701262" cy="734720"/>
            <a:chOff x="1362808" y="6434629"/>
            <a:chExt cx="10990384" cy="11514742"/>
          </a:xfrm>
        </p:grpSpPr>
        <p:sp>
          <p:nvSpPr>
            <p:cNvPr id="11" name="Freeform 11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  <p:txBody>
            <a:bodyPr/>
            <a:lstStyle/>
            <a:p>
              <a:endParaRPr lang="ru-RU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0394" y="6907444"/>
            <a:ext cx="1892551" cy="337955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028700" y="4859821"/>
            <a:ext cx="3095939" cy="287922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02191" y="1053239"/>
            <a:ext cx="257109" cy="376665"/>
          </a:xfrm>
          <a:prstGeom prst="rect">
            <a:avLst/>
          </a:prstGeom>
        </p:spPr>
      </p:pic>
      <p:sp>
        <p:nvSpPr>
          <p:cNvPr id="33" name="Номер слайда 32">
            <a:extLst>
              <a:ext uri="{FF2B5EF4-FFF2-40B4-BE49-F238E27FC236}">
                <a16:creationId xmlns:a16="http://schemas.microsoft.com/office/drawing/2014/main" id="{9138F5A9-B579-4897-AFC8-12E9B36D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F7F4FA"/>
                </a:solidFill>
              </a:rPr>
              <a:pPr/>
              <a:t>18</a:t>
            </a:fld>
            <a:endParaRPr lang="en-US">
              <a:solidFill>
                <a:srgbClr val="F7F4FA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EABBA6-B8B1-46EB-996B-65CF3BE38943}"/>
              </a:ext>
            </a:extLst>
          </p:cNvPr>
          <p:cNvSpPr txBox="1"/>
          <p:nvPr/>
        </p:nvSpPr>
        <p:spPr>
          <a:xfrm>
            <a:off x="6239434" y="1754841"/>
            <a:ext cx="93457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Roboto Mono Medium"/>
                <a:ea typeface="Roboto Mono Medium"/>
                <a:cs typeface="Calibri"/>
              </a:rPr>
              <a:t>Итоги проделанной нами работы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B9E956-9EEF-4513-861C-570D73983374}"/>
              </a:ext>
            </a:extLst>
          </p:cNvPr>
          <p:cNvSpPr txBox="1"/>
          <p:nvPr/>
        </p:nvSpPr>
        <p:spPr>
          <a:xfrm>
            <a:off x="6508627" y="6268992"/>
            <a:ext cx="10769064" cy="6678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noProof="1">
                <a:solidFill>
                  <a:schemeClr val="bg1"/>
                </a:solidFill>
                <a:latin typeface="Roboto Mono Medium"/>
                <a:ea typeface="Roboto Mono Medium"/>
                <a:cs typeface="Calibri"/>
              </a:rPr>
              <a:t>Разработан дизайн - макет приложения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39749E-8326-4383-B0C4-156BBD9AE338}"/>
              </a:ext>
            </a:extLst>
          </p:cNvPr>
          <p:cNvSpPr txBox="1"/>
          <p:nvPr/>
        </p:nvSpPr>
        <p:spPr>
          <a:xfrm>
            <a:off x="6508627" y="7449035"/>
            <a:ext cx="1035930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noProof="1">
                <a:solidFill>
                  <a:schemeClr val="bg1"/>
                </a:solidFill>
                <a:latin typeface="Roboto Mono Medium"/>
                <a:ea typeface="Roboto Mono Medium"/>
                <a:cs typeface="Calibri"/>
              </a:rPr>
              <a:t>Выбран технический стек реализации нашего продукта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EE9886-A38D-4DA9-AD11-E16BFC2AC7FC}"/>
              </a:ext>
            </a:extLst>
          </p:cNvPr>
          <p:cNvSpPr txBox="1"/>
          <p:nvPr/>
        </p:nvSpPr>
        <p:spPr>
          <a:xfrm>
            <a:off x="6508627" y="2809039"/>
            <a:ext cx="1035930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noProof="1">
                <a:solidFill>
                  <a:schemeClr val="bg1"/>
                </a:solidFill>
                <a:latin typeface="Roboto Mono Medium"/>
                <a:ea typeface="Roboto Mono Medium"/>
                <a:cs typeface="Calibri"/>
              </a:rPr>
              <a:t>Проведен анализ конкурентов, сделаны выводы о </a:t>
            </a:r>
            <a:r>
              <a:rPr lang="ru-RU" sz="3600" dirty="0">
                <a:solidFill>
                  <a:schemeClr val="bg1"/>
                </a:solidFill>
                <a:latin typeface="Roboto Mono Medium" panose="020B0604020202020204" charset="0"/>
                <a:ea typeface="Roboto Mono Medium" panose="020B0604020202020204" charset="0"/>
              </a:rPr>
              <a:t>конкурентоспособности</a:t>
            </a:r>
            <a:r>
              <a:rPr lang="ru-RU" dirty="0"/>
              <a:t> </a:t>
            </a:r>
            <a:r>
              <a:rPr lang="en-US" sz="3600" noProof="1">
                <a:solidFill>
                  <a:schemeClr val="bg1"/>
                </a:solidFill>
                <a:latin typeface="Roboto Mono Medium"/>
                <a:ea typeface="Roboto Mono Medium"/>
                <a:cs typeface="Calibri"/>
              </a:rPr>
              <a:t> нашего продукта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1424A3-A2EC-4086-9459-86512514D6A4}"/>
              </a:ext>
            </a:extLst>
          </p:cNvPr>
          <p:cNvSpPr txBox="1"/>
          <p:nvPr/>
        </p:nvSpPr>
        <p:spPr>
          <a:xfrm>
            <a:off x="6508627" y="4700761"/>
            <a:ext cx="10639667" cy="12218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noProof="1">
                <a:solidFill>
                  <a:schemeClr val="bg1"/>
                </a:solidFill>
                <a:latin typeface="Roboto Mono Medium"/>
                <a:ea typeface="Roboto Mono Medium"/>
                <a:cs typeface="Calibri"/>
              </a:rPr>
              <a:t>Выявлена целевая аудитория, подтверждена актуальность продукта</a:t>
            </a:r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CB324199-DDF8-4D0B-B17D-060124C4A496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5741303" y="2930787"/>
            <a:ext cx="464036" cy="519060"/>
            <a:chOff x="1873584" y="15046128"/>
            <a:chExt cx="10990384" cy="11514742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EA3112E-C7EE-4CF1-9687-695FABE5D01C}"/>
                </a:ext>
              </a:extLst>
            </p:cNvPr>
            <p:cNvSpPr/>
            <p:nvPr/>
          </p:nvSpPr>
          <p:spPr>
            <a:xfrm>
              <a:off x="1873584" y="15046128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5" name="Freeform 11">
            <a:extLst>
              <a:ext uri="{FF2B5EF4-FFF2-40B4-BE49-F238E27FC236}">
                <a16:creationId xmlns:a16="http://schemas.microsoft.com/office/drawing/2014/main" id="{876A8BA1-550C-4E78-A9BF-E5BEB5496D5E}"/>
              </a:ext>
            </a:extLst>
          </p:cNvPr>
          <p:cNvSpPr/>
          <p:nvPr/>
        </p:nvSpPr>
        <p:spPr>
          <a:xfrm rot="10800000">
            <a:off x="5742741" y="4873168"/>
            <a:ext cx="464036" cy="519060"/>
          </a:xfrm>
          <a:custGeom>
            <a:avLst/>
            <a:gdLst/>
            <a:ahLst/>
            <a:cxnLst/>
            <a:rect l="l" t="t" r="r" b="b"/>
            <a:pathLst>
              <a:path w="10990384" h="11514742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2255FF"/>
          </a:solidFill>
        </p:spPr>
        <p:txBody>
          <a:bodyPr/>
          <a:lstStyle/>
          <a:p>
            <a:endParaRPr lang="ru-RU"/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A812294F-993C-4446-BB6F-4F3BFF7213EF}"/>
              </a:ext>
            </a:extLst>
          </p:cNvPr>
          <p:cNvSpPr/>
          <p:nvPr/>
        </p:nvSpPr>
        <p:spPr>
          <a:xfrm rot="10800000">
            <a:off x="5764307" y="6274961"/>
            <a:ext cx="464036" cy="519060"/>
          </a:xfrm>
          <a:custGeom>
            <a:avLst/>
            <a:gdLst/>
            <a:ahLst/>
            <a:cxnLst/>
            <a:rect l="l" t="t" r="r" b="b"/>
            <a:pathLst>
              <a:path w="10990384" h="11514742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2255FF"/>
          </a:solidFill>
        </p:spPr>
        <p:txBody>
          <a:bodyPr/>
          <a:lstStyle/>
          <a:p>
            <a:endParaRPr lang="ru-RU"/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F85A8729-B4B9-4FA9-BB94-9228C017CEEA}"/>
              </a:ext>
            </a:extLst>
          </p:cNvPr>
          <p:cNvSpPr/>
          <p:nvPr/>
        </p:nvSpPr>
        <p:spPr>
          <a:xfrm rot="10800000">
            <a:off x="5764307" y="7741451"/>
            <a:ext cx="464036" cy="519060"/>
          </a:xfrm>
          <a:custGeom>
            <a:avLst/>
            <a:gdLst/>
            <a:ahLst/>
            <a:cxnLst/>
            <a:rect l="l" t="t" r="r" b="b"/>
            <a:pathLst>
              <a:path w="10990384" h="11514742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2255FF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B1E01203-4679-4759-BC69-7993DBC66CE6}"/>
              </a:ext>
            </a:extLst>
          </p:cNvPr>
          <p:cNvSpPr/>
          <p:nvPr/>
        </p:nvSpPr>
        <p:spPr>
          <a:xfrm rot="10800000">
            <a:off x="5764307" y="9139649"/>
            <a:ext cx="464036" cy="519060"/>
          </a:xfrm>
          <a:custGeom>
            <a:avLst/>
            <a:gdLst/>
            <a:ahLst/>
            <a:cxnLst/>
            <a:rect l="l" t="t" r="r" b="b"/>
            <a:pathLst>
              <a:path w="10990384" h="11514742">
                <a:moveTo>
                  <a:pt x="8792" y="5757371"/>
                </a:moveTo>
                <a:cubicBezTo>
                  <a:pt x="0" y="7723318"/>
                  <a:pt x="1043775" y="9543701"/>
                  <a:pt x="2744885" y="10529222"/>
                </a:cubicBezTo>
                <a:cubicBezTo>
                  <a:pt x="4445994" y="11514742"/>
                  <a:pt x="6544389" y="11514742"/>
                  <a:pt x="8245499" y="10529222"/>
                </a:cubicBezTo>
                <a:cubicBezTo>
                  <a:pt x="9946609" y="9543701"/>
                  <a:pt x="10990384" y="7723318"/>
                  <a:pt x="10981592" y="5757371"/>
                </a:cubicBezTo>
                <a:cubicBezTo>
                  <a:pt x="10990384" y="3791424"/>
                  <a:pt x="9946609" y="1971041"/>
                  <a:pt x="8245499" y="985520"/>
                </a:cubicBezTo>
                <a:cubicBezTo>
                  <a:pt x="6544389" y="0"/>
                  <a:pt x="4445994" y="0"/>
                  <a:pt x="2744885" y="985520"/>
                </a:cubicBezTo>
                <a:cubicBezTo>
                  <a:pt x="1043775" y="1971041"/>
                  <a:pt x="0" y="3791424"/>
                  <a:pt x="8792" y="5757371"/>
                </a:cubicBezTo>
                <a:close/>
              </a:path>
            </a:pathLst>
          </a:custGeom>
          <a:solidFill>
            <a:srgbClr val="2255FF"/>
          </a:solidFill>
        </p:spPr>
        <p:txBody>
          <a:bodyPr/>
          <a:lstStyle/>
          <a:p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1841D5-8EE2-4D85-A5B6-80B91E7F14E3}"/>
              </a:ext>
            </a:extLst>
          </p:cNvPr>
          <p:cNvSpPr txBox="1"/>
          <p:nvPr/>
        </p:nvSpPr>
        <p:spPr>
          <a:xfrm>
            <a:off x="6504877" y="9058996"/>
            <a:ext cx="103593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noProof="1">
                <a:solidFill>
                  <a:schemeClr val="bg1"/>
                </a:solidFill>
                <a:latin typeface="Roboto Mono Medium"/>
                <a:ea typeface="Roboto Mono Medium"/>
                <a:cs typeface="Calibri"/>
              </a:rPr>
              <a:t>Сд</a:t>
            </a:r>
            <a:r>
              <a:rPr lang="ru-RU" sz="3600" noProof="1">
                <a:solidFill>
                  <a:schemeClr val="bg1"/>
                </a:solidFill>
                <a:latin typeface="Roboto Mono Medium"/>
                <a:ea typeface="Roboto Mono Medium"/>
                <a:cs typeface="Calibri"/>
              </a:rPr>
              <a:t>е</a:t>
            </a:r>
            <a:r>
              <a:rPr lang="en-US" sz="3600" noProof="1">
                <a:solidFill>
                  <a:schemeClr val="bg1"/>
                </a:solidFill>
                <a:latin typeface="Roboto Mono Medium"/>
                <a:ea typeface="Roboto Mono Medium"/>
                <a:cs typeface="Calibri"/>
              </a:rPr>
              <a:t>лан MVP</a:t>
            </a:r>
          </a:p>
        </p:txBody>
      </p:sp>
    </p:spTree>
    <p:extLst>
      <p:ext uri="{BB962C8B-B14F-4D97-AF65-F5344CB8AC3E}">
        <p14:creationId xmlns:p14="http://schemas.microsoft.com/office/powerpoint/2010/main" val="709979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567" y="444449"/>
            <a:ext cx="11750806" cy="1340927"/>
            <a:chOff x="0" y="-325826"/>
            <a:chExt cx="14345025" cy="2752110"/>
          </a:xfrm>
        </p:grpSpPr>
        <p:sp>
          <p:nvSpPr>
            <p:cNvPr id="3" name="TextBox 3"/>
            <p:cNvSpPr txBox="1"/>
            <p:nvPr/>
          </p:nvSpPr>
          <p:spPr>
            <a:xfrm>
              <a:off x="0" y="-325826"/>
              <a:ext cx="14345025" cy="2526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endParaRPr lang="ru-RU" sz="8000">
                <a:solidFill>
                  <a:srgbClr val="17161C"/>
                </a:solidFill>
                <a:latin typeface="Gilroy ExtraBold" panose="00000900000000000000" pitchFamily="50" charset="-52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53477"/>
              <a:ext cx="12590988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en-US" sz="2599">
                <a:solidFill>
                  <a:srgbClr val="17161C"/>
                </a:solidFill>
                <a:latin typeface="Roboto"/>
              </a:endParaRP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084615" y="1028700"/>
            <a:ext cx="257109" cy="37666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 flipV="1">
            <a:off x="16395449" y="6907444"/>
            <a:ext cx="1892551" cy="3379556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F527B64-35BB-4BDA-B8F0-11FEE3E0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latin typeface="Roboto Mono Medium"/>
                <a:ea typeface="Roboto Mono Medium"/>
              </a:rPr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78CE0-582E-41E1-9F1A-43EAF559C0B4}"/>
              </a:ext>
            </a:extLst>
          </p:cNvPr>
          <p:cNvSpPr txBox="1"/>
          <p:nvPr/>
        </p:nvSpPr>
        <p:spPr>
          <a:xfrm>
            <a:off x="10338758" y="1033013"/>
            <a:ext cx="58702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3600">
              <a:latin typeface="Roboto Mono Medium"/>
              <a:ea typeface="Roboto Mono Medium"/>
              <a:cs typeface="Calibri"/>
            </a:endParaRPr>
          </a:p>
        </p:txBody>
      </p:sp>
      <p:pic>
        <p:nvPicPr>
          <p:cNvPr id="9" name="Запись экрана 8">
            <a:hlinkClick r:id="" action="ppaction://media"/>
            <a:extLst>
              <a:ext uri="{FF2B5EF4-FFF2-40B4-BE49-F238E27FC236}">
                <a16:creationId xmlns:a16="http://schemas.microsoft.com/office/drawing/2014/main" id="{AD6BF2BF-C91B-4CE4-AFD3-A0B2A0469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6557" y="331994"/>
            <a:ext cx="14902543" cy="90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5400" y="1025930"/>
            <a:ext cx="9443241" cy="124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ru-RU" sz="9600">
                <a:solidFill>
                  <a:srgbClr val="17161C"/>
                </a:solidFill>
                <a:latin typeface="Gilroy ExtraBold" panose="00000900000000000000" pitchFamily="50" charset="-52"/>
              </a:rPr>
              <a:t>Команда</a:t>
            </a:r>
            <a:endParaRPr lang="en-US" sz="9600">
              <a:solidFill>
                <a:srgbClr val="17161C"/>
              </a:solidFill>
              <a:latin typeface="Gilroy ExtraBold" panose="00000900000000000000" pitchFamily="50" charset="-52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99603" y="5633302"/>
            <a:ext cx="3095939" cy="2879223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162889" y="8162456"/>
            <a:ext cx="700140" cy="700140"/>
            <a:chOff x="1371600" y="6705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395449" y="0"/>
            <a:ext cx="1892551" cy="337955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99603" y="2237268"/>
            <a:ext cx="3095939" cy="2879223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295400" y="7466133"/>
            <a:ext cx="2698542" cy="2027898"/>
            <a:chOff x="355600" y="-362337"/>
            <a:chExt cx="3598056" cy="2703864"/>
          </a:xfrm>
        </p:grpSpPr>
        <p:sp>
          <p:nvSpPr>
            <p:cNvPr id="15" name="TextBox 15"/>
            <p:cNvSpPr txBox="1"/>
            <p:nvPr/>
          </p:nvSpPr>
          <p:spPr>
            <a:xfrm>
              <a:off x="355600" y="-362337"/>
              <a:ext cx="3598056" cy="1810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ru-RU" sz="2999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Лебедев </a:t>
              </a:r>
            </a:p>
            <a:p>
              <a:pPr>
                <a:lnSpc>
                  <a:spcPts val="3599"/>
                </a:lnSpc>
              </a:pPr>
              <a:r>
                <a:rPr lang="ru-RU" sz="2999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Егор</a:t>
              </a:r>
            </a:p>
            <a:p>
              <a:pPr>
                <a:lnSpc>
                  <a:spcPts val="3599"/>
                </a:lnSpc>
              </a:pPr>
              <a:r>
                <a:rPr lang="ru-RU" sz="2999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Михайлович</a:t>
              </a:r>
              <a:endParaRPr lang="en-US" sz="2999" dirty="0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55600" y="1781459"/>
              <a:ext cx="3598056" cy="56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ru-RU" sz="2500">
                  <a:solidFill>
                    <a:srgbClr val="17161C"/>
                  </a:solidFill>
                  <a:latin typeface="Roboto Mono Light"/>
                  <a:ea typeface="Roboto Mono Light"/>
                </a:rPr>
                <a:t>Тимлид</a:t>
              </a:r>
              <a:endParaRPr lang="ru-RU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39216" y="7506005"/>
            <a:ext cx="2698542" cy="2023887"/>
            <a:chOff x="1212112" y="-309174"/>
            <a:chExt cx="3598056" cy="2698515"/>
          </a:xfrm>
        </p:grpSpPr>
        <p:sp>
          <p:nvSpPr>
            <p:cNvPr id="18" name="TextBox 18"/>
            <p:cNvSpPr txBox="1"/>
            <p:nvPr/>
          </p:nvSpPr>
          <p:spPr>
            <a:xfrm>
              <a:off x="1212112" y="-309174"/>
              <a:ext cx="3598056" cy="1810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ru-RU" sz="2999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Сарапулов</a:t>
              </a:r>
            </a:p>
            <a:p>
              <a:pPr>
                <a:lnSpc>
                  <a:spcPts val="3599"/>
                </a:lnSpc>
              </a:pPr>
              <a:r>
                <a:rPr lang="ru-RU" sz="2999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Матвей</a:t>
              </a:r>
            </a:p>
            <a:p>
              <a:pPr>
                <a:lnSpc>
                  <a:spcPts val="3599"/>
                </a:lnSpc>
              </a:pPr>
              <a:r>
                <a:rPr lang="ru-RU" sz="2999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Дмитриевич</a:t>
              </a:r>
              <a:endParaRPr lang="en-US" sz="2999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12112" y="1829759"/>
              <a:ext cx="3598056" cy="559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ru-RU" sz="2500">
                  <a:solidFill>
                    <a:srgbClr val="17161C"/>
                  </a:solidFill>
                  <a:latin typeface="Roboto Mono Light"/>
                  <a:ea typeface="Roboto Mono Light"/>
                </a:rPr>
                <a:t>Программист</a:t>
              </a:r>
              <a:endParaRPr lang="ru-RU" sz="2500">
                <a:solidFill>
                  <a:srgbClr val="17161C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85143" y="7466133"/>
            <a:ext cx="2705469" cy="2077051"/>
            <a:chOff x="727793" y="-362337"/>
            <a:chExt cx="3607292" cy="2769401"/>
          </a:xfrm>
        </p:grpSpPr>
        <p:sp>
          <p:nvSpPr>
            <p:cNvPr id="21" name="TextBox 21"/>
            <p:cNvSpPr txBox="1"/>
            <p:nvPr/>
          </p:nvSpPr>
          <p:spPr>
            <a:xfrm>
              <a:off x="737029" y="-362337"/>
              <a:ext cx="3598056" cy="181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ru-RU" sz="2999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Зенков</a:t>
              </a:r>
            </a:p>
            <a:p>
              <a:pPr>
                <a:lnSpc>
                  <a:spcPts val="3599"/>
                </a:lnSpc>
              </a:pPr>
              <a:r>
                <a:rPr lang="ru-RU" sz="2999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Илья</a:t>
              </a:r>
            </a:p>
            <a:p>
              <a:pPr>
                <a:lnSpc>
                  <a:spcPts val="3599"/>
                </a:lnSpc>
              </a:pPr>
              <a:r>
                <a:rPr lang="ru-RU" sz="2999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Дмитриевич</a:t>
              </a:r>
              <a:endParaRPr lang="en-US" sz="2999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27793" y="1847481"/>
              <a:ext cx="3598056" cy="55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  <a:spcBef>
                  <a:spcPct val="0"/>
                </a:spcBef>
              </a:pPr>
              <a:r>
                <a:rPr lang="ru-RU" sz="2500">
                  <a:solidFill>
                    <a:srgbClr val="17161C"/>
                  </a:solidFill>
                  <a:latin typeface="Roboto Mono Light" panose="00000009000000000000" pitchFamily="49" charset="0"/>
                  <a:ea typeface="Roboto Mono Light" panose="00000009000000000000" pitchFamily="49" charset="0"/>
                </a:rPr>
                <a:t>Дизайнер</a:t>
              </a:r>
              <a:endParaRPr lang="en-US" sz="2500">
                <a:solidFill>
                  <a:srgbClr val="17161C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endParaRPr>
            </a:p>
          </p:txBody>
        </p:sp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5B5ECE0-C50A-4C29-A924-910065D375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2684237"/>
            <a:ext cx="3292317" cy="4388675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9F37F8D-2642-45B2-A94A-82AC8FCB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36ED659-045D-4E83-86F4-8F26ED7C2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2250" y="2691809"/>
            <a:ext cx="3181350" cy="4362450"/>
          </a:xfrm>
          <a:prstGeom prst="rect">
            <a:avLst/>
          </a:prstGeom>
        </p:spPr>
      </p:pic>
      <p:pic>
        <p:nvPicPr>
          <p:cNvPr id="4" name="Рисунок 4" descr="Изображение выглядит как человек, мужчина, очки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9D0AE24-A979-4F23-A424-8FE01ED9E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5322" y="2687378"/>
            <a:ext cx="3100622" cy="4646428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1C6435B-7CBA-4610-AD1C-FE654ED5E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9475" y="-1480128"/>
            <a:ext cx="6301596" cy="62382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99603" y="5633302"/>
            <a:ext cx="3095939" cy="2879223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162889" y="8162456"/>
            <a:ext cx="700140" cy="700140"/>
            <a:chOff x="1371600" y="6705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6395449" y="0"/>
            <a:ext cx="1892551" cy="337955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99603" y="2237268"/>
            <a:ext cx="3095939" cy="2879223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305087" y="6267282"/>
            <a:ext cx="2698542" cy="2213622"/>
            <a:chOff x="355600" y="-362337"/>
            <a:chExt cx="3598056" cy="2951496"/>
          </a:xfrm>
        </p:grpSpPr>
        <p:sp>
          <p:nvSpPr>
            <p:cNvPr id="15" name="TextBox 15"/>
            <p:cNvSpPr txBox="1"/>
            <p:nvPr/>
          </p:nvSpPr>
          <p:spPr>
            <a:xfrm>
              <a:off x="355600" y="-362337"/>
              <a:ext cx="3598056" cy="2132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400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Лебедев </a:t>
              </a:r>
            </a:p>
            <a:p>
              <a:pPr>
                <a:lnSpc>
                  <a:spcPct val="150000"/>
                </a:lnSpc>
              </a:pPr>
              <a:r>
                <a:rPr lang="ru-RU" sz="2400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Егор</a:t>
              </a:r>
            </a:p>
            <a:p>
              <a:pPr>
                <a:lnSpc>
                  <a:spcPct val="150000"/>
                </a:lnSpc>
              </a:pPr>
              <a:r>
                <a:rPr lang="ru-RU" sz="2400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Михайлович</a:t>
              </a:r>
              <a:endParaRPr lang="en-US" sz="2400" dirty="0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55600" y="1928379"/>
              <a:ext cx="3598056" cy="660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ru-RU" sz="2400" dirty="0">
                  <a:solidFill>
                    <a:srgbClr val="17161C"/>
                  </a:solidFill>
                  <a:latin typeface="Roboto Mono Light"/>
                  <a:ea typeface="Roboto Mono Light"/>
                </a:rPr>
                <a:t>Тимлид</a:t>
              </a:r>
              <a:endParaRPr lang="ru-RU" sz="2400"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93121" y="6147397"/>
            <a:ext cx="2698542" cy="2298974"/>
            <a:chOff x="1212112" y="-309174"/>
            <a:chExt cx="3598056" cy="3065298"/>
          </a:xfrm>
        </p:grpSpPr>
        <p:sp>
          <p:nvSpPr>
            <p:cNvPr id="18" name="TextBox 18"/>
            <p:cNvSpPr txBox="1"/>
            <p:nvPr/>
          </p:nvSpPr>
          <p:spPr>
            <a:xfrm>
              <a:off x="1212112" y="-309174"/>
              <a:ext cx="3598056" cy="2132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400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Сарапулов</a:t>
              </a:r>
            </a:p>
            <a:p>
              <a:pPr>
                <a:lnSpc>
                  <a:spcPct val="150000"/>
                </a:lnSpc>
              </a:pPr>
              <a:r>
                <a:rPr lang="ru-RU" sz="2400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Матвей</a:t>
              </a:r>
            </a:p>
            <a:p>
              <a:pPr>
                <a:lnSpc>
                  <a:spcPct val="150000"/>
                </a:lnSpc>
              </a:pPr>
              <a:r>
                <a:rPr lang="ru-RU" sz="2400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Дмитриевич</a:t>
              </a:r>
              <a:endParaRPr lang="en-US" sz="2400" dirty="0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12112" y="2100901"/>
              <a:ext cx="3598056" cy="655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ru-RU" sz="2400" dirty="0">
                  <a:solidFill>
                    <a:srgbClr val="17161C"/>
                  </a:solidFill>
                  <a:latin typeface="Roboto Mono Light"/>
                  <a:ea typeface="Roboto Mono Light"/>
                </a:rPr>
                <a:t>Программист</a:t>
              </a:r>
              <a:endParaRPr lang="ru-RU" sz="2400" dirty="0">
                <a:solidFill>
                  <a:srgbClr val="17161C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060088" y="6051881"/>
            <a:ext cx="2711187" cy="2306232"/>
            <a:chOff x="737029" y="-362337"/>
            <a:chExt cx="3614916" cy="3074975"/>
          </a:xfrm>
        </p:grpSpPr>
        <p:sp>
          <p:nvSpPr>
            <p:cNvPr id="21" name="TextBox 21"/>
            <p:cNvSpPr txBox="1"/>
            <p:nvPr/>
          </p:nvSpPr>
          <p:spPr>
            <a:xfrm>
              <a:off x="737029" y="-362337"/>
              <a:ext cx="3598056" cy="2132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400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Зенков</a:t>
              </a:r>
            </a:p>
            <a:p>
              <a:pPr>
                <a:lnSpc>
                  <a:spcPct val="150000"/>
                </a:lnSpc>
              </a:pPr>
              <a:r>
                <a:rPr lang="ru-RU" sz="2400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Илья</a:t>
              </a:r>
            </a:p>
            <a:p>
              <a:pPr>
                <a:lnSpc>
                  <a:spcPct val="150000"/>
                </a:lnSpc>
              </a:pPr>
              <a:r>
                <a:rPr lang="ru-RU" sz="2400" dirty="0">
                  <a:solidFill>
                    <a:srgbClr val="17161C"/>
                  </a:solidFill>
                  <a:latin typeface="Roboto Mono Medium" panose="00000009000000000000" pitchFamily="49" charset="0"/>
                  <a:ea typeface="Roboto Mono Medium" panose="00000009000000000000" pitchFamily="49" charset="0"/>
                </a:rPr>
                <a:t>Дмитриевич</a:t>
              </a:r>
              <a:endParaRPr lang="en-US" sz="2400" dirty="0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53889" y="2057415"/>
              <a:ext cx="3598056" cy="655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ru-RU" sz="2400" dirty="0">
                  <a:solidFill>
                    <a:srgbClr val="17161C"/>
                  </a:solidFill>
                  <a:latin typeface="Roboto Mono Light" panose="00000009000000000000" pitchFamily="49" charset="0"/>
                  <a:ea typeface="Roboto Mono Light" panose="00000009000000000000" pitchFamily="49" charset="0"/>
                </a:rPr>
                <a:t>Дизайнер</a:t>
              </a:r>
              <a:endParaRPr lang="en-US" sz="2400" dirty="0">
                <a:solidFill>
                  <a:srgbClr val="17161C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endParaRPr>
            </a:p>
          </p:txBody>
        </p:sp>
      </p:grp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5B5ECE0-C50A-4C29-A924-910065D375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190542"/>
            <a:ext cx="2172935" cy="289653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9F37F8D-2642-45B2-A94A-82AC8FCB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36ED659-045D-4E83-86F4-8F26ED7C2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444" y="3058679"/>
            <a:ext cx="2099696" cy="2879224"/>
          </a:xfrm>
          <a:prstGeom prst="rect">
            <a:avLst/>
          </a:prstGeom>
        </p:spPr>
      </p:pic>
      <p:pic>
        <p:nvPicPr>
          <p:cNvPr id="4" name="Рисунок 4" descr="Изображение выглядит как человек, мужчина, очки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9D0AE24-A979-4F23-A424-8FE01ED9E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7216" y="2950789"/>
            <a:ext cx="2046416" cy="3066650"/>
          </a:xfrm>
          <a:prstGeom prst="rect">
            <a:avLst/>
          </a:prstGeom>
        </p:spPr>
      </p:pic>
      <p:pic>
        <p:nvPicPr>
          <p:cNvPr id="23" name="Рисунок 20">
            <a:extLst>
              <a:ext uri="{FF2B5EF4-FFF2-40B4-BE49-F238E27FC236}">
                <a16:creationId xmlns:a16="http://schemas.microsoft.com/office/drawing/2014/main" id="{DECB6959-6775-47F6-AE16-B272355FE9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7666" y="2477885"/>
            <a:ext cx="5578610" cy="56444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A40684-F461-4183-A25D-38B2711A20A6}"/>
              </a:ext>
            </a:extLst>
          </p:cNvPr>
          <p:cNvSpPr txBox="1"/>
          <p:nvPr/>
        </p:nvSpPr>
        <p:spPr>
          <a:xfrm>
            <a:off x="10613671" y="2016220"/>
            <a:ext cx="38215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Roboto Mono Medium"/>
                <a:ea typeface="Roboto Mono Medium"/>
              </a:rPr>
              <a:t>Ссылка на сайт:</a:t>
            </a:r>
            <a:endParaRPr lang="ru-RU" sz="2400" dirty="0">
              <a:latin typeface="Roboto Mono Medium"/>
              <a:ea typeface="Roboto Mono Medium"/>
              <a:cs typeface="Calibri"/>
            </a:endParaRPr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9241AFC1-3BE6-47E1-9B28-CA3CC0D67D62}"/>
              </a:ext>
            </a:extLst>
          </p:cNvPr>
          <p:cNvGrpSpPr/>
          <p:nvPr/>
        </p:nvGrpSpPr>
        <p:grpSpPr>
          <a:xfrm>
            <a:off x="1028700" y="602647"/>
            <a:ext cx="8391687" cy="4448420"/>
            <a:chOff x="0" y="-568071"/>
            <a:chExt cx="11188916" cy="5931227"/>
          </a:xfrm>
        </p:grpSpPr>
        <p:sp>
          <p:nvSpPr>
            <p:cNvPr id="26" name="TextBox 4">
              <a:extLst>
                <a:ext uri="{FF2B5EF4-FFF2-40B4-BE49-F238E27FC236}">
                  <a16:creationId xmlns:a16="http://schemas.microsoft.com/office/drawing/2014/main" id="{50275959-E6B0-436F-B8D7-12C0C60F31E4}"/>
                </a:ext>
              </a:extLst>
            </p:cNvPr>
            <p:cNvSpPr txBox="1"/>
            <p:nvPr/>
          </p:nvSpPr>
          <p:spPr>
            <a:xfrm>
              <a:off x="368516" y="-568071"/>
              <a:ext cx="10820400" cy="3223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ru-RU" sz="7999" dirty="0">
                  <a:latin typeface="Gilroy ExtraBold" panose="00000900000000000000" pitchFamily="50" charset="-52"/>
                </a:rPr>
                <a:t>Спасибо за внимание!</a:t>
              </a:r>
              <a:endParaRPr lang="en-US" sz="7999" dirty="0">
                <a:latin typeface="Gilroy ExtraBold" panose="00000900000000000000" pitchFamily="50" charset="-52"/>
              </a:endParaRP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13A881CB-2271-4525-AB4D-71052FC8E932}"/>
                </a:ext>
              </a:extLst>
            </p:cNvPr>
            <p:cNvSpPr txBox="1"/>
            <p:nvPr/>
          </p:nvSpPr>
          <p:spPr>
            <a:xfrm>
              <a:off x="0" y="3641280"/>
              <a:ext cx="10820400" cy="640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 lang="en-US" sz="2800">
                <a:solidFill>
                  <a:srgbClr val="F7F4FA"/>
                </a:solidFill>
                <a:latin typeface="Roboto"/>
              </a:endParaRPr>
            </a:p>
          </p:txBody>
        </p:sp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7DFD027-B99D-4C3D-9EA8-7986902E5837}"/>
                </a:ext>
              </a:extLst>
            </p:cNvPr>
            <p:cNvSpPr txBox="1"/>
            <p:nvPr/>
          </p:nvSpPr>
          <p:spPr>
            <a:xfrm>
              <a:off x="0" y="4722329"/>
              <a:ext cx="10820400" cy="640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 lang="en-US" sz="2800">
                <a:solidFill>
                  <a:srgbClr val="F7F4FA"/>
                </a:solidFill>
                <a:latin typeface="Roboto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C75B61D8-70A5-4296-9ACD-C5CA90439F7F}"/>
                </a:ext>
              </a:extLst>
            </p:cNvPr>
            <p:cNvSpPr txBox="1"/>
            <p:nvPr/>
          </p:nvSpPr>
          <p:spPr>
            <a:xfrm>
              <a:off x="0" y="2560231"/>
              <a:ext cx="10820400" cy="640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 lang="en-US" sz="2800">
                <a:solidFill>
                  <a:srgbClr val="F7F4FA"/>
                </a:solidFill>
                <a:latin typeface="Roboto"/>
              </a:endParaRPr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E452B2-B275-4F0D-BA95-853911E1D131}"/>
              </a:ext>
            </a:extLst>
          </p:cNvPr>
          <p:cNvSpPr/>
          <p:nvPr/>
        </p:nvSpPr>
        <p:spPr>
          <a:xfrm>
            <a:off x="1210528" y="8604336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Roboto Mono Medium"/>
                <a:ea typeface="+mn-lt"/>
                <a:cs typeface="+mn-lt"/>
              </a:rPr>
              <a:t>vk.com/</a:t>
            </a:r>
            <a:r>
              <a:rPr lang="ru-RU" sz="2400" dirty="0" err="1">
                <a:latin typeface="Roboto Mono Medium"/>
                <a:ea typeface="+mn-lt"/>
                <a:cs typeface="+mn-lt"/>
              </a:rPr>
              <a:t>lebegorr</a:t>
            </a:r>
            <a:endParaRPr lang="ru-RU" sz="24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F7CA7B1-BA48-4B5D-BC3B-D22D865B7347}"/>
              </a:ext>
            </a:extLst>
          </p:cNvPr>
          <p:cNvSpPr/>
          <p:nvPr/>
        </p:nvSpPr>
        <p:spPr>
          <a:xfrm>
            <a:off x="4201060" y="8597064"/>
            <a:ext cx="2735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 Mono Medium"/>
                <a:ea typeface="+mn-lt"/>
                <a:cs typeface="+mn-lt"/>
              </a:rPr>
              <a:t>vk.com/smd</a:t>
            </a:r>
            <a:r>
              <a:rPr lang="en-US" sz="2400" dirty="0">
                <a:latin typeface="Abadi"/>
                <a:ea typeface="+mn-lt"/>
                <a:cs typeface="+mn-lt"/>
              </a:rPr>
              <a:t>_</a:t>
            </a:r>
            <a:r>
              <a:rPr lang="en-US" sz="2400" dirty="0">
                <a:latin typeface="Roboto Mono Medium"/>
                <a:ea typeface="+mn-lt"/>
                <a:cs typeface="+mn-lt"/>
              </a:rPr>
              <a:t>404</a:t>
            </a:r>
            <a:endParaRPr lang="ru-RU" sz="2400" dirty="0">
              <a:latin typeface="Roboto Mono Medium"/>
              <a:ea typeface="Roboto Mono Medium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17E763D-A2AE-4965-9AC0-2A0DAC1E2F3B}"/>
              </a:ext>
            </a:extLst>
          </p:cNvPr>
          <p:cNvSpPr/>
          <p:nvPr/>
        </p:nvSpPr>
        <p:spPr>
          <a:xfrm>
            <a:off x="6855900" y="8589452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latin typeface="Roboto Mono Medium"/>
                <a:ea typeface="Roboto Mono Medium"/>
              </a:rPr>
              <a:t> </a:t>
            </a:r>
            <a:r>
              <a:rPr lang="ru-RU" sz="2400" dirty="0">
                <a:latin typeface="Roboto Mono Medium"/>
                <a:ea typeface="+mn-lt"/>
                <a:cs typeface="+mn-lt"/>
              </a:rPr>
              <a:t>vk.com/f0xedz</a:t>
            </a:r>
            <a:endParaRPr lang="ru-RU" sz="2400" dirty="0"/>
          </a:p>
        </p:txBody>
      </p:sp>
      <p:pic>
        <p:nvPicPr>
          <p:cNvPr id="32" name="Picture 13">
            <a:extLst>
              <a:ext uri="{FF2B5EF4-FFF2-40B4-BE49-F238E27FC236}">
                <a16:creationId xmlns:a16="http://schemas.microsoft.com/office/drawing/2014/main" id="{939B6DD8-2512-47AE-83E3-57A2CAEF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14072" y="9343140"/>
            <a:ext cx="3095939" cy="287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0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38809" y="963386"/>
            <a:ext cx="12098057" cy="9543005"/>
            <a:chOff x="-1959429" y="-87085"/>
            <a:chExt cx="16130743" cy="12724000"/>
          </a:xfrm>
        </p:grpSpPr>
        <p:sp>
          <p:nvSpPr>
            <p:cNvPr id="3" name="TextBox 3"/>
            <p:cNvSpPr txBox="1"/>
            <p:nvPr/>
          </p:nvSpPr>
          <p:spPr>
            <a:xfrm>
              <a:off x="-1959429" y="-87085"/>
              <a:ext cx="12736438" cy="1582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ru-RU" sz="7999">
                  <a:solidFill>
                    <a:srgbClr val="17161C"/>
                  </a:solidFill>
                  <a:latin typeface="Gilroy ExtraBold" panose="00000900000000000000" pitchFamily="50" charset="-52"/>
                </a:rPr>
                <a:t>Идея проекта</a:t>
              </a:r>
              <a:endParaRPr lang="en-US" sz="7999">
                <a:solidFill>
                  <a:srgbClr val="17161C"/>
                </a:solidFill>
                <a:latin typeface="Gilroy ExtraBold" panose="00000900000000000000" pitchFamily="50" charset="-52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949533" y="2403947"/>
              <a:ext cx="16120847" cy="102329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ru-RU" sz="7200">
                  <a:solidFill>
                    <a:srgbClr val="17161C"/>
                  </a:solidFill>
                  <a:latin typeface="Roboto Mono Light"/>
                  <a:ea typeface="Roboto Mono Medium"/>
                </a:rPr>
                <a:t>Создать веб-сервис, который будет помогать абитуриентам с выбором направления обучения.</a:t>
              </a:r>
              <a:endParaRPr lang="ru-RU" sz="7200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ru-RU" sz="4000">
                <a:solidFill>
                  <a:srgbClr val="17161C"/>
                </a:solidFill>
                <a:latin typeface="Roboto Mono Medium"/>
                <a:ea typeface="Roboto Mono Medium"/>
              </a:endParaRP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ru-RU" sz="4000">
                <a:solidFill>
                  <a:srgbClr val="17161C"/>
                </a:solidFill>
                <a:latin typeface="Roboto Mono Medium"/>
                <a:ea typeface="Roboto Mono Medium"/>
              </a:endParaRP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ru-RU" sz="4000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ru-RU" sz="4000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ru-RU" sz="4000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ru-RU" sz="4000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17161C"/>
                  </a:solidFill>
                  <a:latin typeface="Roboto Mono Medium"/>
                  <a:ea typeface="Roboto Mono Medium"/>
                </a:rPr>
                <a:t>  </a:t>
              </a:r>
              <a:endParaRPr lang="en-US" sz="4000">
                <a:solidFill>
                  <a:srgbClr val="17161C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800000">
            <a:off x="1028700" y="1378770"/>
            <a:ext cx="3095939" cy="2879223"/>
          </a:xfrm>
          <a:prstGeom prst="rect">
            <a:avLst/>
          </a:prstGeom>
        </p:spPr>
      </p:pic>
      <p:grpSp>
        <p:nvGrpSpPr>
          <p:cNvPr id="21" name="Group 21"/>
          <p:cNvGrpSpPr>
            <a:grpSpLocks noChangeAspect="1"/>
          </p:cNvGrpSpPr>
          <p:nvPr/>
        </p:nvGrpSpPr>
        <p:grpSpPr>
          <a:xfrm rot="-10800000">
            <a:off x="2226600" y="1028700"/>
            <a:ext cx="700140" cy="700140"/>
            <a:chOff x="1371600" y="6705600"/>
            <a:chExt cx="10972800" cy="10972800"/>
          </a:xfrm>
        </p:grpSpPr>
        <p:sp>
          <p:nvSpPr>
            <p:cNvPr id="22" name="Freeform 22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30394" y="6907444"/>
            <a:ext cx="1892551" cy="337955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028700" y="4774804"/>
            <a:ext cx="3095939" cy="287922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002191" y="1053239"/>
            <a:ext cx="257109" cy="376665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2C4153A0-3734-43DF-AEBF-B0A00EB1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04" y="0"/>
            <a:ext cx="8811575" cy="10287000"/>
          </a:xfrm>
          <a:prstGeom prst="rect">
            <a:avLst/>
          </a:prstGeom>
          <a:solidFill>
            <a:srgbClr val="F7F4FA"/>
          </a:solidFill>
        </p:spPr>
      </p:sp>
      <p:grpSp>
        <p:nvGrpSpPr>
          <p:cNvPr id="3" name="Group 3"/>
          <p:cNvGrpSpPr/>
          <p:nvPr/>
        </p:nvGrpSpPr>
        <p:grpSpPr>
          <a:xfrm>
            <a:off x="849086" y="1028700"/>
            <a:ext cx="7037949" cy="2417778"/>
            <a:chOff x="-239485" y="0"/>
            <a:chExt cx="9383931" cy="3223704"/>
          </a:xfrm>
        </p:grpSpPr>
        <p:sp>
          <p:nvSpPr>
            <p:cNvPr id="4" name="TextBox 4"/>
            <p:cNvSpPr txBox="1"/>
            <p:nvPr/>
          </p:nvSpPr>
          <p:spPr>
            <a:xfrm>
              <a:off x="-239485" y="0"/>
              <a:ext cx="9144446" cy="3223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599"/>
                </a:lnSpc>
              </a:pPr>
              <a:r>
                <a:rPr lang="ru-RU" sz="7999">
                  <a:solidFill>
                    <a:srgbClr val="17161C"/>
                  </a:solidFill>
                  <a:latin typeface="Gilroy ExtraBold" panose="00000900000000000000" pitchFamily="50" charset="-52"/>
                </a:rPr>
                <a:t>Целевая аудитория</a:t>
              </a:r>
              <a:endParaRPr lang="en-US" sz="7999">
                <a:solidFill>
                  <a:srgbClr val="17161C"/>
                </a:solidFill>
                <a:latin typeface="Gilroy ExtraBold" panose="00000900000000000000" pitchFamily="50" charset="-52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29048"/>
              <a:ext cx="9144446" cy="572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endParaRPr lang="en-US" sz="2599">
                <a:solidFill>
                  <a:srgbClr val="17161C"/>
                </a:solidFill>
                <a:latin typeface="Roboto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8469" y="3785101"/>
            <a:ext cx="7630316" cy="4004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4000" err="1">
                <a:latin typeface="Roboto Mono Medium"/>
                <a:ea typeface="+mn-lt"/>
                <a:cs typeface="+mn-lt"/>
              </a:rPr>
              <a:t>Старшеклассники</a:t>
            </a:r>
            <a:r>
              <a:rPr lang="en-US" sz="4000">
                <a:latin typeface="Roboto Mono Medium"/>
                <a:ea typeface="+mn-lt"/>
                <a:cs typeface="+mn-lt"/>
              </a:rPr>
              <a:t> и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выпускники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колледжей</a:t>
            </a:r>
            <a:r>
              <a:rPr lang="en-US" sz="4000">
                <a:latin typeface="Roboto Mono Medium"/>
                <a:ea typeface="+mn-lt"/>
                <a:cs typeface="+mn-lt"/>
              </a:rPr>
              <a:t>,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техникумов</a:t>
            </a:r>
            <a:r>
              <a:rPr lang="en-US" sz="4000">
                <a:latin typeface="Roboto Mono Medium"/>
                <a:ea typeface="+mn-lt"/>
                <a:cs typeface="+mn-lt"/>
              </a:rPr>
              <a:t>,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университетов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любого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пола</a:t>
            </a:r>
            <a:r>
              <a:rPr lang="en-US" sz="4000">
                <a:latin typeface="Roboto Mono Medium"/>
                <a:ea typeface="+mn-lt"/>
                <a:cs typeface="+mn-lt"/>
              </a:rPr>
              <a:t>,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которые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хотели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бы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поступить</a:t>
            </a:r>
            <a:r>
              <a:rPr lang="en-US" sz="4000">
                <a:latin typeface="Roboto Mono Medium"/>
                <a:ea typeface="+mn-lt"/>
                <a:cs typeface="+mn-lt"/>
              </a:rPr>
              <a:t> в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УрФУ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или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рассматривают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его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как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один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из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вариантов</a:t>
            </a:r>
            <a:r>
              <a:rPr lang="en-US" sz="4000">
                <a:latin typeface="Roboto Mono Medium"/>
                <a:ea typeface="+mn-lt"/>
                <a:cs typeface="+mn-lt"/>
              </a:rPr>
              <a:t> </a:t>
            </a:r>
            <a:r>
              <a:rPr lang="en-US" sz="4000" err="1">
                <a:latin typeface="Roboto Mono Medium"/>
                <a:ea typeface="+mn-lt"/>
                <a:cs typeface="+mn-lt"/>
              </a:rPr>
              <a:t>поступления</a:t>
            </a:r>
            <a:r>
              <a:rPr lang="en-US" sz="4000">
                <a:latin typeface="Roboto Mono Medium"/>
                <a:ea typeface="+mn-lt"/>
                <a:cs typeface="+mn-lt"/>
              </a:rPr>
              <a:t>.</a:t>
            </a:r>
            <a:endParaRPr lang="ru-RU" sz="4000">
              <a:latin typeface="Roboto Mono Medium"/>
              <a:ea typeface="+mn-lt"/>
              <a:cs typeface="+mn-lt"/>
            </a:endParaRPr>
          </a:p>
          <a:p>
            <a:pPr>
              <a:lnSpc>
                <a:spcPts val="3500"/>
              </a:lnSpc>
              <a:spcBef>
                <a:spcPct val="0"/>
              </a:spcBef>
            </a:pPr>
            <a:endParaRPr lang="ru-RU" sz="2450">
              <a:solidFill>
                <a:srgbClr val="17161C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-5400000">
            <a:off x="9737763" y="5582476"/>
            <a:ext cx="3384183" cy="3384183"/>
            <a:chOff x="0" y="0"/>
            <a:chExt cx="14400530" cy="144005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85949" y="1695046"/>
            <a:ext cx="3235998" cy="300947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11871" y="5564862"/>
            <a:ext cx="3235998" cy="3009478"/>
          </a:xfrm>
          <a:prstGeom prst="rect">
            <a:avLst/>
          </a:prstGeom>
        </p:spPr>
      </p:pic>
      <p:grpSp>
        <p:nvGrpSpPr>
          <p:cNvPr id="11" name="Group 11"/>
          <p:cNvGrpSpPr>
            <a:grpSpLocks noChangeAspect="1"/>
          </p:cNvGrpSpPr>
          <p:nvPr/>
        </p:nvGrpSpPr>
        <p:grpSpPr>
          <a:xfrm rot="5400000">
            <a:off x="13960134" y="1320341"/>
            <a:ext cx="3384183" cy="3384183"/>
            <a:chOff x="0" y="0"/>
            <a:chExt cx="14400530" cy="144005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17161C"/>
            </a:solidFill>
          </p:spPr>
        </p:sp>
      </p:grp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E3C57395-37CF-4DE8-93F2-E9926C4D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Рисунок 13" descr="Изображение выглядит как дерево, внешний, человек, люди&#10;&#10;Автоматически созданное описание">
            <a:extLst>
              <a:ext uri="{FF2B5EF4-FFF2-40B4-BE49-F238E27FC236}">
                <a16:creationId xmlns:a16="http://schemas.microsoft.com/office/drawing/2014/main" id="{9DB9D367-1625-4D0A-A9F3-9A6EF69DE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528" y="2767695"/>
            <a:ext cx="7142419" cy="47516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5AA8982-A0DC-4E8D-93C2-48165893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latin typeface="Roboto Mono Medium"/>
                <a:ea typeface="Roboto Mono Medium"/>
              </a:rPr>
              <a:t>5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E6BFC-F0C2-4FF6-ABB0-27B141B81805}"/>
              </a:ext>
            </a:extLst>
          </p:cNvPr>
          <p:cNvSpPr txBox="1"/>
          <p:nvPr/>
        </p:nvSpPr>
        <p:spPr>
          <a:xfrm rot="-10800000" flipV="1">
            <a:off x="957532" y="658912"/>
            <a:ext cx="12749840" cy="1308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7900">
                <a:solidFill>
                  <a:srgbClr val="17161C"/>
                </a:solidFill>
                <a:latin typeface="Gilroy ExtraBold"/>
              </a:rPr>
              <a:t>Цель проекта и задачи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2D268-5994-4573-95C4-21DD762FBF7D}"/>
              </a:ext>
            </a:extLst>
          </p:cNvPr>
          <p:cNvSpPr txBox="1"/>
          <p:nvPr/>
        </p:nvSpPr>
        <p:spPr>
          <a:xfrm>
            <a:off x="1582948" y="2564202"/>
            <a:ext cx="15100538" cy="6863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000" b="1" dirty="0">
                <a:latin typeface="Roboto Mono Medium"/>
                <a:ea typeface="Roboto Mono Medium"/>
              </a:rPr>
              <a:t>Цель:</a:t>
            </a:r>
            <a:r>
              <a:rPr lang="ru-RU" sz="4000" dirty="0">
                <a:latin typeface="Roboto Mono Medium"/>
                <a:ea typeface="Roboto Mono Medium"/>
              </a:rPr>
              <a:t> создать онлайн-опрос, основанный на методике Е. А. Климова. Результатом опроса будет список подходящих направлений обучения для конкретного пользователя.</a:t>
            </a:r>
          </a:p>
          <a:p>
            <a:endParaRPr lang="ru-RU" sz="4000" dirty="0">
              <a:latin typeface="Roboto Mono Medium"/>
              <a:cs typeface="Calibri"/>
            </a:endParaRPr>
          </a:p>
          <a:p>
            <a:r>
              <a:rPr lang="ru-RU" sz="4000" b="1" dirty="0">
                <a:latin typeface="Roboto Mono Medium"/>
                <a:ea typeface="Roboto Mono Medium"/>
              </a:rPr>
              <a:t>Наши основные задачи по проекту: </a:t>
            </a:r>
            <a:endParaRPr lang="ru-RU" b="1" dirty="0">
              <a:latin typeface="Calibri"/>
              <a:ea typeface="Roboto Mono Medium"/>
              <a:cs typeface="Calibri"/>
            </a:endParaRPr>
          </a:p>
          <a:p>
            <a:r>
              <a:rPr lang="ru-RU" sz="4000" dirty="0">
                <a:latin typeface="Roboto Mono Medium"/>
                <a:ea typeface="Roboto Mono Medium"/>
              </a:rPr>
              <a:t>Составить реестр требований </a:t>
            </a:r>
            <a:endParaRPr lang="ru-RU" dirty="0">
              <a:latin typeface="Calibri"/>
              <a:ea typeface="Roboto Mono Medium"/>
              <a:cs typeface="Calibri"/>
            </a:endParaRPr>
          </a:p>
          <a:p>
            <a:r>
              <a:rPr lang="ru-RU" sz="4000" dirty="0">
                <a:latin typeface="Roboto Mono Medium"/>
                <a:ea typeface="Roboto Mono Medium"/>
              </a:rPr>
              <a:t>Провести аналитику</a:t>
            </a:r>
            <a:endParaRPr lang="ru-RU" dirty="0">
              <a:latin typeface="Calibri"/>
              <a:ea typeface="Roboto Mono Medium"/>
              <a:cs typeface="Calibri"/>
            </a:endParaRPr>
          </a:p>
          <a:p>
            <a:r>
              <a:rPr lang="ru-RU" sz="4000" dirty="0">
                <a:latin typeface="Roboto Mono Medium"/>
                <a:ea typeface="Roboto Mono Medium"/>
              </a:rPr>
              <a:t>Изучить аналоги</a:t>
            </a:r>
            <a:endParaRPr lang="ru-RU" dirty="0">
              <a:latin typeface="Calibri"/>
              <a:ea typeface="Roboto Mono Medium"/>
              <a:cs typeface="Calibri"/>
            </a:endParaRPr>
          </a:p>
          <a:p>
            <a:r>
              <a:rPr lang="ru-RU" sz="4000" dirty="0">
                <a:latin typeface="Roboto Mono Medium"/>
                <a:ea typeface="Roboto Mono Medium"/>
              </a:rPr>
              <a:t>Определиться со стеком технологий</a:t>
            </a:r>
            <a:endParaRPr lang="ru-RU" dirty="0">
              <a:latin typeface="Calibri"/>
              <a:ea typeface="Roboto Mono Medium"/>
              <a:cs typeface="Calibri"/>
            </a:endParaRPr>
          </a:p>
          <a:p>
            <a:r>
              <a:rPr lang="ru-RU" sz="4000" dirty="0">
                <a:latin typeface="Roboto Mono Medium"/>
                <a:ea typeface="Roboto Mono Medium"/>
              </a:rPr>
              <a:t>Разработать </a:t>
            </a:r>
            <a:r>
              <a:rPr lang="ru-RU" sz="4000" dirty="0">
                <a:latin typeface="Roboto Mono Medium" panose="020B0604020202020204" charset="0"/>
                <a:ea typeface="Roboto Mono Medium" panose="020B0604020202020204" charset="0"/>
              </a:rPr>
              <a:t>минимально жизнеспособный продукт</a:t>
            </a:r>
            <a:r>
              <a:rPr lang="ru-RU" sz="4000" dirty="0">
                <a:latin typeface="Roboto Mono Medium"/>
                <a:ea typeface="Roboto Mono Medium"/>
              </a:rPr>
              <a:t>.</a:t>
            </a:r>
            <a:r>
              <a:rPr lang="ru-RU" sz="4000" dirty="0">
                <a:ea typeface="+mn-lt"/>
                <a:cs typeface="+mn-lt"/>
              </a:rPr>
              <a:t> </a:t>
            </a:r>
            <a:endParaRPr lang="ru-RU" dirty="0">
              <a:cs typeface="Calibri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F6619A99-CBDB-4B43-8F80-AA3B9E25B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1220" y="7090648"/>
            <a:ext cx="257109" cy="376665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64B888E4-83F8-4DAF-9750-9B9E4F3D71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1220" y="6495796"/>
            <a:ext cx="257109" cy="376665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2041CC43-6925-4589-BFC8-476B5FAA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1220" y="7663934"/>
            <a:ext cx="257109" cy="376665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4C7796B7-6B13-4948-89B0-9A97E25DE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1219" y="8258787"/>
            <a:ext cx="257109" cy="376665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35693CFA-AAC2-43AC-BFAE-0C9E7F331F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1219" y="8875205"/>
            <a:ext cx="257109" cy="3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5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3ECDC4-BC20-49B6-A04F-3755BFC7ED18}"/>
              </a:ext>
            </a:extLst>
          </p:cNvPr>
          <p:cNvSpPr txBox="1"/>
          <p:nvPr/>
        </p:nvSpPr>
        <p:spPr>
          <a:xfrm>
            <a:off x="990600" y="700905"/>
            <a:ext cx="112870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800">
                <a:solidFill>
                  <a:srgbClr val="17161C"/>
                </a:solidFill>
                <a:latin typeface="Gilroy ExtraBold" panose="00000900000000000000" pitchFamily="50" charset="-52"/>
              </a:rPr>
              <a:t>Анализ конкурентов</a:t>
            </a:r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AD247490-C55F-4F88-84DF-F3BD84FEF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783"/>
          <a:stretch/>
        </p:blipFill>
        <p:spPr>
          <a:xfrm>
            <a:off x="16120579" y="1507565"/>
            <a:ext cx="3095939" cy="1647419"/>
          </a:xfrm>
          <a:prstGeom prst="rect">
            <a:avLst/>
          </a:prstGeom>
        </p:spPr>
      </p:pic>
      <p:pic>
        <p:nvPicPr>
          <p:cNvPr id="9" name="Picture 24">
            <a:extLst>
              <a:ext uri="{FF2B5EF4-FFF2-40B4-BE49-F238E27FC236}">
                <a16:creationId xmlns:a16="http://schemas.microsoft.com/office/drawing/2014/main" id="{19594274-64DD-4987-87A7-4717DFB39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120579" y="3554103"/>
            <a:ext cx="3095939" cy="2879223"/>
          </a:xfrm>
          <a:prstGeom prst="rect">
            <a:avLst/>
          </a:prstGeom>
        </p:spPr>
      </p:pic>
      <p:pic>
        <p:nvPicPr>
          <p:cNvPr id="10" name="Picture 24">
            <a:extLst>
              <a:ext uri="{FF2B5EF4-FFF2-40B4-BE49-F238E27FC236}">
                <a16:creationId xmlns:a16="http://schemas.microsoft.com/office/drawing/2014/main" id="{6B2E3372-1008-4A0F-AABC-4CD998A20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120579" y="6234365"/>
            <a:ext cx="3095939" cy="2879223"/>
          </a:xfrm>
          <a:prstGeom prst="rect">
            <a:avLst/>
          </a:prstGeom>
        </p:spPr>
      </p:pic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52C44B1B-9C82-46C9-ABE4-153CE3D8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latin typeface="Roboto Mono Medium"/>
                <a:ea typeface="Roboto Mono Medium"/>
              </a:rPr>
              <a:t>6</a:t>
            </a:r>
            <a:endParaRPr lang="en-US" dirty="0">
              <a:latin typeface="Roboto Mono Medium"/>
              <a:ea typeface="Roboto Mono Medium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05950886-4310-4FCA-85E4-88B54EB18A5D}"/>
              </a:ext>
            </a:extLst>
          </p:cNvPr>
          <p:cNvGrpSpPr>
            <a:grpSpLocks noChangeAspect="1"/>
          </p:cNvGrpSpPr>
          <p:nvPr/>
        </p:nvGrpSpPr>
        <p:grpSpPr>
          <a:xfrm rot="-10800000">
            <a:off x="17230969" y="1421165"/>
            <a:ext cx="701262" cy="734720"/>
            <a:chOff x="1362808" y="6434629"/>
            <a:chExt cx="10990384" cy="11514742"/>
          </a:xfrm>
        </p:grpSpPr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6EAEE694-0B38-4A69-B706-EBF07F040894}"/>
                </a:ext>
              </a:extLst>
            </p:cNvPr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4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2255FF"/>
            </a:solidFill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58A0FE-EC56-41A0-9851-700C6A5FA116}"/>
              </a:ext>
            </a:extLst>
          </p:cNvPr>
          <p:cNvSpPr txBox="1"/>
          <p:nvPr/>
        </p:nvSpPr>
        <p:spPr>
          <a:xfrm>
            <a:off x="1000664" y="2219146"/>
            <a:ext cx="146692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2800">
              <a:solidFill>
                <a:srgbClr val="17161C"/>
              </a:solidFill>
              <a:latin typeface="Roboto Mono Medium"/>
              <a:ea typeface="Roboto Mono Medium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7779E-848A-490B-898C-1EFBCE282853}"/>
              </a:ext>
            </a:extLst>
          </p:cNvPr>
          <p:cNvSpPr txBox="1"/>
          <p:nvPr/>
        </p:nvSpPr>
        <p:spPr>
          <a:xfrm>
            <a:off x="2486564" y="7818305"/>
            <a:ext cx="140006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4000">
              <a:latin typeface="Calibri"/>
              <a:ea typeface="Roboto Mono Medium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13333-2E31-4A55-9E06-62044A176761}"/>
              </a:ext>
            </a:extLst>
          </p:cNvPr>
          <p:cNvSpPr txBox="1"/>
          <p:nvPr/>
        </p:nvSpPr>
        <p:spPr>
          <a:xfrm>
            <a:off x="996043" y="2220686"/>
            <a:ext cx="14418127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 err="1">
                <a:latin typeface="Roboto Mono Medium"/>
                <a:ea typeface="Roboto Mono Medium"/>
              </a:rPr>
              <a:t>Косвенные</a:t>
            </a:r>
            <a:r>
              <a:rPr lang="en-US" sz="4000" b="1" dirty="0">
                <a:latin typeface="Roboto Mono Medium"/>
                <a:ea typeface="Roboto Mono Medium"/>
              </a:rPr>
              <a:t> </a:t>
            </a:r>
            <a:r>
              <a:rPr lang="en-US" sz="4000" b="1" dirty="0" err="1">
                <a:latin typeface="Roboto Mono Medium"/>
                <a:ea typeface="Roboto Mono Medium"/>
              </a:rPr>
              <a:t>конкуренты</a:t>
            </a:r>
            <a:r>
              <a:rPr lang="en-US" sz="4000" b="1" dirty="0">
                <a:latin typeface="Roboto Mono Medium"/>
                <a:ea typeface="Roboto Mono Medium"/>
              </a:rPr>
              <a:t>:</a:t>
            </a:r>
            <a:endParaRPr lang="en-US" sz="4000" dirty="0">
              <a:latin typeface="Roboto Mono Medium"/>
              <a:ea typeface="Roboto Mono Medium"/>
            </a:endParaRPr>
          </a:p>
          <a:p>
            <a:r>
              <a:rPr lang="en-US" sz="4000" dirty="0" err="1">
                <a:latin typeface="Roboto Mono Medium"/>
                <a:ea typeface="Roboto Mono Medium"/>
              </a:rPr>
              <a:t>Всевозможные</a:t>
            </a:r>
            <a:r>
              <a:rPr lang="en-US" sz="4000" dirty="0">
                <a:latin typeface="Roboto Mono Medium"/>
                <a:ea typeface="Roboto Mono Medium"/>
              </a:rPr>
              <a:t> </a:t>
            </a:r>
            <a:r>
              <a:rPr lang="en-US" sz="4000" dirty="0" err="1">
                <a:latin typeface="Roboto Mono Medium"/>
                <a:ea typeface="Roboto Mono Medium"/>
              </a:rPr>
              <a:t>тесты</a:t>
            </a:r>
            <a:r>
              <a:rPr lang="en-US" sz="4000" dirty="0">
                <a:latin typeface="Roboto Mono Medium"/>
                <a:ea typeface="Roboto Mono Medium"/>
              </a:rPr>
              <a:t>, </a:t>
            </a:r>
            <a:r>
              <a:rPr lang="en-US" sz="4000" dirty="0" err="1">
                <a:latin typeface="Roboto Mono Medium"/>
                <a:ea typeface="Roboto Mono Medium"/>
              </a:rPr>
              <a:t>опросы</a:t>
            </a:r>
            <a:r>
              <a:rPr lang="en-US" sz="4000" dirty="0">
                <a:latin typeface="Roboto Mono Medium"/>
                <a:ea typeface="Roboto Mono Medium"/>
              </a:rPr>
              <a:t> </a:t>
            </a:r>
            <a:r>
              <a:rPr lang="en-US" sz="4000" dirty="0" err="1">
                <a:latin typeface="Roboto Mono Medium"/>
                <a:ea typeface="Roboto Mono Medium"/>
              </a:rPr>
              <a:t>по</a:t>
            </a:r>
            <a:r>
              <a:rPr lang="en-US" sz="4000" dirty="0">
                <a:latin typeface="Roboto Mono Medium"/>
                <a:ea typeface="Roboto Mono Medium"/>
              </a:rPr>
              <a:t> </a:t>
            </a:r>
            <a:r>
              <a:rPr lang="en-US" sz="4000" dirty="0" err="1">
                <a:latin typeface="Roboto Mono Medium"/>
                <a:ea typeface="Roboto Mono Medium"/>
              </a:rPr>
              <a:t>профориентации</a:t>
            </a:r>
            <a:r>
              <a:rPr lang="en-US" sz="4000" dirty="0">
                <a:latin typeface="Roboto Mono Medium"/>
                <a:ea typeface="Roboto Mono Medium"/>
              </a:rPr>
              <a:t>.</a:t>
            </a:r>
          </a:p>
          <a:p>
            <a:endParaRPr lang="en-US" sz="4000" dirty="0">
              <a:latin typeface="Roboto Mono Medium"/>
              <a:ea typeface="Roboto Mono Medium"/>
            </a:endParaRPr>
          </a:p>
          <a:p>
            <a:r>
              <a:rPr lang="en-US" sz="4000" b="1" dirty="0" err="1">
                <a:latin typeface="Roboto Mono Medium"/>
                <a:ea typeface="Roboto Mono Medium"/>
              </a:rPr>
              <a:t>Прямые</a:t>
            </a:r>
            <a:r>
              <a:rPr lang="en-US" sz="4000" b="1" dirty="0">
                <a:latin typeface="Roboto Mono Medium"/>
                <a:ea typeface="Roboto Mono Medium"/>
              </a:rPr>
              <a:t> </a:t>
            </a:r>
            <a:r>
              <a:rPr lang="en-US" sz="4000" b="1" dirty="0" err="1">
                <a:latin typeface="Roboto Mono Medium"/>
                <a:ea typeface="Roboto Mono Medium"/>
              </a:rPr>
              <a:t>конкуренты</a:t>
            </a:r>
            <a:r>
              <a:rPr lang="en-US" sz="4000" b="1" dirty="0">
                <a:latin typeface="Roboto Mono Medium"/>
                <a:ea typeface="Roboto Mono Medium"/>
              </a:rPr>
              <a:t>:</a:t>
            </a:r>
          </a:p>
          <a:p>
            <a:r>
              <a:rPr lang="en-US" sz="4000" dirty="0">
                <a:latin typeface="Roboto Mono Medium"/>
                <a:ea typeface="Roboto Mono Medium"/>
              </a:rPr>
              <a:t>Профопросы </a:t>
            </a:r>
            <a:r>
              <a:rPr lang="en-US" sz="4000" dirty="0" err="1">
                <a:latin typeface="Roboto Mono Medium"/>
                <a:ea typeface="Roboto Mono Medium"/>
              </a:rPr>
              <a:t>других</a:t>
            </a:r>
            <a:r>
              <a:rPr lang="en-US" sz="4000" dirty="0">
                <a:latin typeface="Roboto Mono Medium"/>
                <a:ea typeface="Roboto Mono Medium"/>
              </a:rPr>
              <a:t> </a:t>
            </a:r>
            <a:r>
              <a:rPr lang="en-US" sz="4000" dirty="0" err="1">
                <a:latin typeface="Roboto Mono Medium"/>
                <a:ea typeface="Roboto Mono Medium"/>
              </a:rPr>
              <a:t>ВУЗов</a:t>
            </a:r>
            <a:r>
              <a:rPr lang="en-US" sz="4000" dirty="0">
                <a:latin typeface="Roboto Mono Medium"/>
                <a:ea typeface="Roboto Mono Medium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4000" dirty="0" err="1">
                <a:latin typeface="Roboto Mono Medium"/>
                <a:ea typeface="+mn-lt"/>
                <a:cs typeface="+mn-lt"/>
              </a:rPr>
              <a:t>Тест</a:t>
            </a:r>
            <a:r>
              <a:rPr lang="en-US" sz="4000" dirty="0">
                <a:latin typeface="Roboto Mono Medium"/>
                <a:ea typeface="+mn-lt"/>
                <a:cs typeface="+mn-lt"/>
              </a:rPr>
              <a:t> </a:t>
            </a:r>
            <a:r>
              <a:rPr lang="en-US" sz="4000" dirty="0" err="1">
                <a:latin typeface="Roboto Mono Medium"/>
                <a:ea typeface="+mn-lt"/>
                <a:cs typeface="+mn-lt"/>
              </a:rPr>
              <a:t>на</a:t>
            </a:r>
            <a:r>
              <a:rPr lang="en-US" sz="4000" dirty="0">
                <a:latin typeface="Roboto Mono Medium"/>
                <a:ea typeface="+mn-lt"/>
                <a:cs typeface="+mn-lt"/>
              </a:rPr>
              <a:t> </a:t>
            </a:r>
            <a:r>
              <a:rPr lang="en-US" sz="4000" dirty="0" err="1">
                <a:latin typeface="Roboto Mono Medium"/>
                <a:ea typeface="+mn-lt"/>
                <a:cs typeface="+mn-lt"/>
              </a:rPr>
              <a:t>профориентацию</a:t>
            </a:r>
            <a:r>
              <a:rPr lang="en-US" sz="4000" dirty="0">
                <a:latin typeface="Roboto Mono Medium"/>
                <a:ea typeface="+mn-lt"/>
                <a:cs typeface="+mn-lt"/>
              </a:rPr>
              <a:t> </a:t>
            </a:r>
            <a:r>
              <a:rPr lang="en-US" sz="4000" dirty="0" err="1">
                <a:latin typeface="Roboto Mono Medium"/>
                <a:ea typeface="+mn-lt"/>
                <a:cs typeface="+mn-lt"/>
              </a:rPr>
              <a:t>от</a:t>
            </a:r>
            <a:r>
              <a:rPr lang="en-US" sz="4000" dirty="0">
                <a:latin typeface="Roboto Mono Medium"/>
                <a:ea typeface="+mn-lt"/>
                <a:cs typeface="+mn-lt"/>
              </a:rPr>
              <a:t> </a:t>
            </a:r>
            <a:r>
              <a:rPr lang="en-US" sz="4000" dirty="0" err="1">
                <a:latin typeface="Roboto Mono Medium"/>
                <a:ea typeface="+mn-lt"/>
                <a:cs typeface="+mn-lt"/>
              </a:rPr>
              <a:t>СПбГЭТУ</a:t>
            </a:r>
            <a:r>
              <a:rPr lang="en-US" sz="4000" dirty="0">
                <a:latin typeface="Roboto Mono Medium"/>
                <a:ea typeface="+mn-lt"/>
                <a:cs typeface="+mn-lt"/>
              </a:rPr>
              <a:t> «ЛЭТИ»</a:t>
            </a:r>
            <a:endParaRPr lang="en-US" dirty="0">
              <a:latin typeface="Roboto Mono Medium"/>
              <a:ea typeface="Roboto Mono Medium"/>
            </a:endParaRPr>
          </a:p>
          <a:p>
            <a:pPr marL="285750" indent="-285750">
              <a:buFont typeface="Arial"/>
              <a:buChar char="•"/>
            </a:pPr>
            <a:r>
              <a:rPr lang="en-US" sz="4000" dirty="0" err="1">
                <a:latin typeface="Roboto Mono Medium"/>
                <a:ea typeface="+mn-lt"/>
                <a:cs typeface="+mn-lt"/>
              </a:rPr>
              <a:t>Тест</a:t>
            </a:r>
            <a:r>
              <a:rPr lang="en-US" sz="4000" dirty="0">
                <a:latin typeface="Roboto Mono Medium"/>
                <a:ea typeface="+mn-lt"/>
                <a:cs typeface="+mn-lt"/>
              </a:rPr>
              <a:t> </a:t>
            </a:r>
            <a:r>
              <a:rPr lang="en-US" sz="4000" dirty="0" err="1">
                <a:latin typeface="Roboto Mono Medium"/>
                <a:ea typeface="+mn-lt"/>
                <a:cs typeface="+mn-lt"/>
              </a:rPr>
              <a:t>на</a:t>
            </a:r>
            <a:r>
              <a:rPr lang="en-US" sz="4000" dirty="0">
                <a:latin typeface="Roboto Mono Medium"/>
                <a:ea typeface="+mn-lt"/>
                <a:cs typeface="+mn-lt"/>
              </a:rPr>
              <a:t> </a:t>
            </a:r>
            <a:r>
              <a:rPr lang="en-US" sz="4000" dirty="0" err="1">
                <a:latin typeface="Roboto Mono Medium"/>
                <a:ea typeface="+mn-lt"/>
                <a:cs typeface="+mn-lt"/>
              </a:rPr>
              <a:t>профориентацию</a:t>
            </a:r>
            <a:r>
              <a:rPr lang="en-US" sz="4000" dirty="0">
                <a:latin typeface="Roboto Mono Medium"/>
                <a:ea typeface="+mn-lt"/>
                <a:cs typeface="+mn-lt"/>
              </a:rPr>
              <a:t> </a:t>
            </a:r>
            <a:r>
              <a:rPr lang="en-US" sz="4000" dirty="0" err="1">
                <a:latin typeface="Roboto Mono Medium"/>
                <a:ea typeface="+mn-lt"/>
                <a:cs typeface="+mn-lt"/>
              </a:rPr>
              <a:t>от</a:t>
            </a:r>
            <a:r>
              <a:rPr lang="en-US" sz="4000" dirty="0">
                <a:latin typeface="Roboto Mono Medium"/>
                <a:ea typeface="+mn-lt"/>
                <a:cs typeface="+mn-lt"/>
              </a:rPr>
              <a:t> БГТУ </a:t>
            </a:r>
            <a:r>
              <a:rPr lang="en-US" sz="4000" dirty="0" err="1">
                <a:latin typeface="Roboto Mono Medium"/>
                <a:ea typeface="+mn-lt"/>
                <a:cs typeface="+mn-lt"/>
              </a:rPr>
              <a:t>им</a:t>
            </a:r>
            <a:r>
              <a:rPr lang="en-US" sz="4000" dirty="0">
                <a:latin typeface="Roboto Mono Medium"/>
                <a:ea typeface="+mn-lt"/>
                <a:cs typeface="+mn-lt"/>
              </a:rPr>
              <a:t>. В.Г.Шухова</a:t>
            </a:r>
            <a:endParaRPr lang="en-US" sz="4000" dirty="0">
              <a:latin typeface="Roboto Mono Medium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4000" dirty="0" err="1">
                <a:latin typeface="Roboto Mono Medium"/>
                <a:ea typeface="Roboto Mono Medium"/>
                <a:cs typeface="Calibri"/>
              </a:rPr>
              <a:t>Тест</a:t>
            </a:r>
            <a:r>
              <a:rPr lang="en-US" sz="4000" dirty="0">
                <a:latin typeface="Roboto Mono Medium"/>
                <a:ea typeface="Roboto Mono Medium"/>
                <a:cs typeface="Calibri"/>
              </a:rPr>
              <a:t> </a:t>
            </a:r>
            <a:r>
              <a:rPr lang="en-US" sz="4000" dirty="0" err="1">
                <a:latin typeface="Roboto Mono Medium"/>
                <a:ea typeface="Roboto Mono Medium"/>
                <a:cs typeface="Calibri"/>
              </a:rPr>
              <a:t>на</a:t>
            </a:r>
            <a:r>
              <a:rPr lang="en-US" sz="4000" dirty="0">
                <a:latin typeface="Roboto Mono Medium"/>
                <a:ea typeface="Roboto Mono Medium"/>
                <a:cs typeface="Calibri"/>
              </a:rPr>
              <a:t> </a:t>
            </a:r>
            <a:r>
              <a:rPr lang="en-US" sz="4000" dirty="0" err="1">
                <a:latin typeface="Roboto Mono Medium"/>
                <a:ea typeface="Roboto Mono Medium"/>
                <a:cs typeface="Calibri"/>
              </a:rPr>
              <a:t>профориентацию</a:t>
            </a:r>
            <a:r>
              <a:rPr lang="en-US" sz="4000" dirty="0">
                <a:latin typeface="Roboto Mono Medium"/>
                <a:ea typeface="Roboto Mono Medium"/>
                <a:cs typeface="Calibri"/>
              </a:rPr>
              <a:t> </a:t>
            </a:r>
            <a:r>
              <a:rPr lang="en-US" sz="4000" dirty="0" err="1">
                <a:latin typeface="Roboto Mono Medium"/>
                <a:ea typeface="Roboto Mono Medium"/>
                <a:cs typeface="Calibri"/>
              </a:rPr>
              <a:t>от</a:t>
            </a:r>
            <a:r>
              <a:rPr lang="en-US" sz="4000" dirty="0">
                <a:latin typeface="Roboto Mono Medium"/>
                <a:ea typeface="Roboto Mono Medium"/>
                <a:cs typeface="Calibri"/>
              </a:rPr>
              <a:t> ВШЭ </a:t>
            </a:r>
          </a:p>
          <a:p>
            <a:endParaRPr lang="en-US" sz="4000" dirty="0">
              <a:latin typeface="Roboto Mono Medium"/>
              <a:ea typeface="Roboto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9557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5AA8982-A0DC-4E8D-93C2-48165893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latin typeface="Roboto Mono Medium"/>
                <a:ea typeface="Roboto Mono Medium"/>
              </a:rPr>
              <a:t>7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E6BFC-F0C2-4FF6-ABB0-27B141B81805}"/>
              </a:ext>
            </a:extLst>
          </p:cNvPr>
          <p:cNvSpPr txBox="1"/>
          <p:nvPr/>
        </p:nvSpPr>
        <p:spPr>
          <a:xfrm rot="10800000" flipV="1">
            <a:off x="941203" y="538209"/>
            <a:ext cx="1466028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Gilroy ExtraBold"/>
                <a:ea typeface="Roboto Mono Medium"/>
                <a:cs typeface="Calibri"/>
              </a:rPr>
              <a:t>Тест на профориентацию от СПбГЭТУ «ЛЭТИ»</a:t>
            </a:r>
            <a:endParaRPr lang="en-US" sz="4800">
              <a:latin typeface="Gilroy ExtraBold"/>
              <a:ea typeface="Roboto Mono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2D268-5994-4573-95C4-21DD762FBF7D}"/>
              </a:ext>
            </a:extLst>
          </p:cNvPr>
          <p:cNvSpPr txBox="1"/>
          <p:nvPr/>
        </p:nvSpPr>
        <p:spPr>
          <a:xfrm>
            <a:off x="1582948" y="2564202"/>
            <a:ext cx="151005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4000">
              <a:latin typeface="Roboto Mono Medium"/>
              <a:ea typeface="Roboto Mono Medium"/>
            </a:endParaRPr>
          </a:p>
        </p:txBody>
      </p:sp>
      <p:pic>
        <p:nvPicPr>
          <p:cNvPr id="3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970094-98EF-4FAB-A990-02E1CC9A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98" y="1689831"/>
            <a:ext cx="16532523" cy="794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8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5AA8982-A0DC-4E8D-93C2-48165893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latin typeface="Roboto Mono Medium"/>
                <a:ea typeface="Roboto Mono Medium"/>
              </a:rPr>
              <a:t>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2D268-5994-4573-95C4-21DD762FBF7D}"/>
              </a:ext>
            </a:extLst>
          </p:cNvPr>
          <p:cNvSpPr txBox="1"/>
          <p:nvPr/>
        </p:nvSpPr>
        <p:spPr>
          <a:xfrm>
            <a:off x="1582948" y="2564202"/>
            <a:ext cx="151005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4000">
              <a:latin typeface="Roboto Mono Medium"/>
              <a:ea typeface="Roboto Mono Medium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7DF5E4-BCCD-4339-83C3-FD92CE8E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49" y="843395"/>
            <a:ext cx="17793536" cy="86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0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4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F5AA8982-A0DC-4E8D-93C2-48165893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>
                <a:latin typeface="Roboto Mono Medium"/>
                <a:ea typeface="Roboto Mono Medium"/>
              </a:rPr>
              <a:t>9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E6BFC-F0C2-4FF6-ABB0-27B141B81805}"/>
              </a:ext>
            </a:extLst>
          </p:cNvPr>
          <p:cNvSpPr txBox="1"/>
          <p:nvPr/>
        </p:nvSpPr>
        <p:spPr>
          <a:xfrm rot="10800000" flipV="1">
            <a:off x="1153474" y="668838"/>
            <a:ext cx="151501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17161C"/>
                </a:solidFill>
                <a:latin typeface="Gilroy ExtraBold"/>
                <a:ea typeface="+mn-lt"/>
                <a:cs typeface="+mn-lt"/>
              </a:rPr>
              <a:t>Тест</a:t>
            </a:r>
            <a:r>
              <a:rPr lang="en-US" sz="4800">
                <a:solidFill>
                  <a:srgbClr val="17161C"/>
                </a:solidFill>
                <a:latin typeface="Gilroy ExtraBold"/>
              </a:rPr>
              <a:t> на профориентацию от ВШЭ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2D268-5994-4573-95C4-21DD762FBF7D}"/>
              </a:ext>
            </a:extLst>
          </p:cNvPr>
          <p:cNvSpPr txBox="1"/>
          <p:nvPr/>
        </p:nvSpPr>
        <p:spPr>
          <a:xfrm>
            <a:off x="1582948" y="2564202"/>
            <a:ext cx="151005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4000">
              <a:latin typeface="Roboto Mono Medium"/>
              <a:ea typeface="Roboto Mono Medium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C05022EC-4D0E-4665-8EDE-67AD4450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86" y="1414952"/>
            <a:ext cx="15126164" cy="841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363</Words>
  <Application>Microsoft Office PowerPoint</Application>
  <PresentationFormat>Произвольный</PresentationFormat>
  <Paragraphs>106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Calibri</vt:lpstr>
      <vt:lpstr>Roboto Mono Medium</vt:lpstr>
      <vt:lpstr>Abadi</vt:lpstr>
      <vt:lpstr>Arial</vt:lpstr>
      <vt:lpstr>Gilroy ExtraBold</vt:lpstr>
      <vt:lpstr>Aileron Heavy</vt:lpstr>
      <vt:lpstr>Roboto</vt:lpstr>
      <vt:lpstr>Roboto Mono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Илья</cp:lastModifiedBy>
  <cp:revision>28</cp:revision>
  <dcterms:created xsi:type="dcterms:W3CDTF">2006-08-16T00:00:00Z</dcterms:created>
  <dcterms:modified xsi:type="dcterms:W3CDTF">2021-06-14T12:56:03Z</dcterms:modified>
  <dc:identifier>DAESQFHIeCg</dc:identifier>
</cp:coreProperties>
</file>